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978" r:id="rId2"/>
  </p:sldMasterIdLst>
  <p:sldIdLst>
    <p:sldId id="273" r:id="rId3"/>
    <p:sldId id="256" r:id="rId4"/>
    <p:sldId id="271" r:id="rId5"/>
    <p:sldId id="277" r:id="rId6"/>
    <p:sldId id="267" r:id="rId7"/>
    <p:sldId id="258" r:id="rId8"/>
    <p:sldId id="260" r:id="rId9"/>
    <p:sldId id="259" r:id="rId10"/>
    <p:sldId id="269" r:id="rId11"/>
    <p:sldId id="278" r:id="rId12"/>
    <p:sldId id="261" r:id="rId13"/>
    <p:sldId id="262" r:id="rId14"/>
    <p:sldId id="272" r:id="rId15"/>
    <p:sldId id="279" r:id="rId16"/>
    <p:sldId id="280" r:id="rId17"/>
    <p:sldId id="334" r:id="rId18"/>
    <p:sldId id="264" r:id="rId19"/>
    <p:sldId id="265" r:id="rId20"/>
    <p:sldId id="263" r:id="rId21"/>
    <p:sldId id="281" r:id="rId22"/>
    <p:sldId id="282" r:id="rId23"/>
    <p:sldId id="315" r:id="rId24"/>
    <p:sldId id="316" r:id="rId25"/>
    <p:sldId id="317" r:id="rId26"/>
    <p:sldId id="318" r:id="rId27"/>
    <p:sldId id="276" r:id="rId28"/>
    <p:sldId id="319" r:id="rId29"/>
    <p:sldId id="320" r:id="rId30"/>
    <p:sldId id="284" r:id="rId31"/>
    <p:sldId id="285" r:id="rId32"/>
    <p:sldId id="275" r:id="rId33"/>
    <p:sldId id="321" r:id="rId34"/>
    <p:sldId id="322" r:id="rId35"/>
    <p:sldId id="323" r:id="rId36"/>
    <p:sldId id="288" r:id="rId37"/>
    <p:sldId id="289" r:id="rId38"/>
    <p:sldId id="283" r:id="rId39"/>
    <p:sldId id="312" r:id="rId40"/>
    <p:sldId id="313" r:id="rId41"/>
    <p:sldId id="287" r:id="rId42"/>
    <p:sldId id="292" r:id="rId43"/>
    <p:sldId id="293" r:id="rId44"/>
    <p:sldId id="291" r:id="rId45"/>
    <p:sldId id="304" r:id="rId46"/>
    <p:sldId id="305" r:id="rId47"/>
    <p:sldId id="295" r:id="rId48"/>
    <p:sldId id="308" r:id="rId49"/>
    <p:sldId id="309" r:id="rId50"/>
    <p:sldId id="299" r:id="rId51"/>
    <p:sldId id="300" r:id="rId52"/>
    <p:sldId id="301" r:id="rId53"/>
    <p:sldId id="303" r:id="rId54"/>
    <p:sldId id="296" r:id="rId55"/>
    <p:sldId id="297" r:id="rId56"/>
    <p:sldId id="307" r:id="rId57"/>
    <p:sldId id="324" r:id="rId58"/>
    <p:sldId id="325" r:id="rId59"/>
    <p:sldId id="311" r:id="rId60"/>
    <p:sldId id="326" r:id="rId61"/>
    <p:sldId id="327" r:id="rId62"/>
    <p:sldId id="333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4035" autoAdjust="0"/>
  </p:normalViewPr>
  <p:slideViewPr>
    <p:cSldViewPr snapToGrid="0">
      <p:cViewPr varScale="1">
        <p:scale>
          <a:sx n="51" d="100"/>
          <a:sy n="51" d="100"/>
        </p:scale>
        <p:origin x="-103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977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65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47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01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2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3834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5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96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760A149-3520-4396-8E7D-260D7FB13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E3DA64B-50C1-4514-A4A8-874EB3FC4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43FBED-C824-44FA-A536-78EF7BFEE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6E55-115E-46EE-8EE8-1E4CDC1542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70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93F15F1-0627-4837-AB43-8A56F0491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658CFD6-E2E1-434B-BC7C-5FD625864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C59A5FF-4689-4414-B302-9FCBE4A7F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0863-3937-454C-A74C-1C4DBCE4E5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077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56D4CF-4900-49AD-809C-64C2D8DAF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9F45E1-8413-48EE-BE0F-9C85AE51B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334B44-CF1D-498B-A57F-72A7B2AEA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5AA7-3F1F-4A0A-A168-D3DE393B3D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66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658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8AE86C-32C1-4B65-8F20-398786281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33ED17-A20A-4496-94FA-066A1B30D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61A8CB-611F-4FB2-86B5-3A5A04260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0BBC-E29D-43B6-8ABF-69F607A3F9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933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034A806-F04D-4F82-936C-89AF1D805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6C74BB9-55BE-4901-9DF9-3E9F34527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BAD9479-78F0-453B-95F8-6F3054E72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1E6F-1912-42A3-8ED5-94CAFA9F85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8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9CF8BBF-8C21-4A4A-922C-F1CD5E032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59D1422-F352-4E4E-AA5B-77E009A90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CA0BD4D-6814-4D88-9D3E-507AE7F1A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CED0-1A60-4DC7-8480-B34BD91A59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7314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4104113-2882-4951-91F9-8101A6170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C4528FC-CAD5-4415-8CD8-24A208231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F493A4-F4BD-4468-ABF0-CF18008A0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5DBA-0128-4AC4-B45D-D60F85EC42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6353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C919B4-DA69-425D-AA11-D8E728BFB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E5858E-7196-4D2A-8385-7C1D685AD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1980638-2A22-41B0-8455-1EB1F846C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308D-82F2-4FC2-AD86-24588781D5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46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DB6C92-4FA0-43AE-8273-CF8CA30A8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BD0B1D3-8588-47A8-9611-69D94D699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9E2140-91D1-476C-AF1D-F9A8816FA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9624-7AAA-49C8-A312-0E72C45634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5915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2DF2F5-AC4F-40CA-8C01-CD13094AD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1FF873F-DDAE-44FE-BE6D-C881F5359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EC5EF50-F9C5-44E5-B314-C82B205D0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B51B-C9AD-4D97-B056-C7CA29646D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3719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E0B931-260F-4944-B74C-32699CF31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E8D27F1-00BD-4772-9F09-4F919D44D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638E61B-D8AE-434F-A7EE-B0C197A2B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6583-B180-4967-ACA2-2C007D18DF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3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20205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77834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46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735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62873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636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53A4-FA26-40D6-A0BE-C140C783E061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6F89F4-AF43-4D89-8AF4-3C675EB682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982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F49E5A2-4A49-4CAF-977A-6B5093DF3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D30F34E-937D-4E22-B332-640F42178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1163F71-463A-4F45-8D2F-5D8387EA72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FF63FF2-57C0-4DF8-8514-BAF082CF6D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7553CD2-B8E9-4913-8745-16B2B332F5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B5BE39-F56C-4CA3-9AA5-0F25848F1C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4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uBeBjqKSGQ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youtube.com/watch?v=_NWdj8PCdYE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dyeIWC9nw08" TargetMode="External"/><Relationship Id="rId5" Type="http://schemas.openxmlformats.org/officeDocument/2006/relationships/hyperlink" Target="https://www.youtube.com/watch?v=gnShYclU4pM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s://www.youtube.com/watch?v=7zXfYygXX0I" TargetMode="External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s://www.youtube.com/watch?v=82kWFGttaX8" TargetMode="External"/><Relationship Id="rId7" Type="http://schemas.openxmlformats.org/officeDocument/2006/relationships/hyperlink" Target="https://www.youtube.com/watch?v=0GsajWIF3ws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VikwwOcRONw" TargetMode="External"/><Relationship Id="rId11" Type="http://schemas.openxmlformats.org/officeDocument/2006/relationships/image" Target="../media/image42.jpeg"/><Relationship Id="rId5" Type="http://schemas.openxmlformats.org/officeDocument/2006/relationships/hyperlink" Target="https://youtu.be/3rabiGFhis4" TargetMode="External"/><Relationship Id="rId10" Type="http://schemas.openxmlformats.org/officeDocument/2006/relationships/image" Target="../media/image41.jpeg"/><Relationship Id="rId4" Type="http://schemas.openxmlformats.org/officeDocument/2006/relationships/hyperlink" Target="https://youtu.be/jlTBJvOl-1s" TargetMode="External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KyWPmtX7Y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pIkZlqAlI0" TargetMode="External"/><Relationship Id="rId4" Type="http://schemas.openxmlformats.org/officeDocument/2006/relationships/hyperlink" Target="https://www.youtube.com/watch?v=9AI5VPQK7_I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2DB3-1560-4BD6-9EC6-08A35A3D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8" y="195636"/>
            <a:ext cx="8596668" cy="1320800"/>
          </a:xfrm>
        </p:spPr>
        <p:txBody>
          <a:bodyPr/>
          <a:lstStyle/>
          <a:p>
            <a:r>
              <a:rPr lang="sl-SI" dirty="0"/>
              <a:t>Ponovimo:  OPERA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0A3005-EC6C-4E62-8CEE-F19CA454E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383" y="3326203"/>
            <a:ext cx="3501893" cy="540105"/>
          </a:xfrm>
        </p:spPr>
        <p:txBody>
          <a:bodyPr/>
          <a:lstStyle/>
          <a:p>
            <a:r>
              <a:rPr lang="sl-SI" dirty="0"/>
              <a:t>Kdo je Papageno? </a:t>
            </a:r>
          </a:p>
        </p:txBody>
      </p:sp>
      <p:pic>
        <p:nvPicPr>
          <p:cNvPr id="2050" name="Picture 2" descr="Mozart v letu 2016 v ZDA prodal več zgoščenk kot Rihanna, Drake ...">
            <a:extLst>
              <a:ext uri="{FF2B5EF4-FFF2-40B4-BE49-F238E27FC236}">
                <a16:creationId xmlns="" xmlns:a16="http://schemas.microsoft.com/office/drawing/2014/main" id="{8D756B3F-E466-4EC8-9FE5-3CE63396D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585" r="22004"/>
          <a:stretch/>
        </p:blipFill>
        <p:spPr bwMode="auto">
          <a:xfrm>
            <a:off x="6096000" y="4181795"/>
            <a:ext cx="2334381" cy="26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32DAE3E9-716B-4072-B326-7EE845AF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6" y="3991361"/>
            <a:ext cx="2020250" cy="26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CF7B11C0-AE7F-45A8-B4AC-BF67E003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69" y="41069"/>
            <a:ext cx="2199859" cy="13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apageno | FreelancerIzložba">
            <a:extLst>
              <a:ext uri="{FF2B5EF4-FFF2-40B4-BE49-F238E27FC236}">
                <a16:creationId xmlns="" xmlns:a16="http://schemas.microsoft.com/office/drawing/2014/main" id="{7C451897-81F2-426B-A9E2-46277528E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6186" r="18185" b="6875"/>
          <a:stretch/>
        </p:blipFill>
        <p:spPr bwMode="auto">
          <a:xfrm>
            <a:off x="5226284" y="1467139"/>
            <a:ext cx="1485300" cy="26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atera Trnuljčica bolj zbode. Ana Klašnja ali Tjaša Kmetec ...">
            <a:extLst>
              <a:ext uri="{FF2B5EF4-FFF2-40B4-BE49-F238E27FC236}">
                <a16:creationId xmlns="" xmlns:a16="http://schemas.microsoft.com/office/drawing/2014/main" id="{8FDF7ECE-525D-4EA7-A379-B1225486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55" y="3769915"/>
            <a:ext cx="2892449" cy="28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90779475-576B-407D-8830-4F1C40315125}"/>
              </a:ext>
            </a:extLst>
          </p:cNvPr>
          <p:cNvSpPr txBox="1">
            <a:spLocks/>
          </p:cNvSpPr>
          <p:nvPr/>
        </p:nvSpPr>
        <p:spPr>
          <a:xfrm>
            <a:off x="355844" y="1328725"/>
            <a:ext cx="4771336" cy="56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Kdo nastopa v operi?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27F8B388-44A1-4EE4-960F-4A3115BE2A79}"/>
              </a:ext>
            </a:extLst>
          </p:cNvPr>
          <p:cNvSpPr txBox="1">
            <a:spLocks/>
          </p:cNvSpPr>
          <p:nvPr/>
        </p:nvSpPr>
        <p:spPr>
          <a:xfrm>
            <a:off x="590875" y="1664726"/>
            <a:ext cx="4771336" cy="56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Kako rečemo opernemu besedilu?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9851E2E-1FB2-409C-AD73-998D516B1F64}"/>
              </a:ext>
            </a:extLst>
          </p:cNvPr>
          <p:cNvSpPr txBox="1">
            <a:spLocks/>
          </p:cNvSpPr>
          <p:nvPr/>
        </p:nvSpPr>
        <p:spPr>
          <a:xfrm>
            <a:off x="754637" y="1994198"/>
            <a:ext cx="7226387" cy="56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900" dirty="0"/>
              <a:t>Kaj je partitura? </a:t>
            </a: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1CCE9BCF-AB86-4AEB-959B-940B0D217296}"/>
              </a:ext>
            </a:extLst>
          </p:cNvPr>
          <p:cNvSpPr txBox="1">
            <a:spLocks/>
          </p:cNvSpPr>
          <p:nvPr/>
        </p:nvSpPr>
        <p:spPr>
          <a:xfrm>
            <a:off x="188581" y="985161"/>
            <a:ext cx="5717184" cy="56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Kaj je opera?</a:t>
            </a: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857BF859-23E0-48FA-9455-B7954684CB14}"/>
              </a:ext>
            </a:extLst>
          </p:cNvPr>
          <p:cNvSpPr txBox="1">
            <a:spLocks/>
          </p:cNvSpPr>
          <p:nvPr/>
        </p:nvSpPr>
        <p:spPr>
          <a:xfrm>
            <a:off x="873244" y="2342059"/>
            <a:ext cx="5717184" cy="56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Kdo je skladatelj Čarobne piščali?</a:t>
            </a: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C013F42E-A812-40CA-BB7F-B6864A035E13}"/>
              </a:ext>
            </a:extLst>
          </p:cNvPr>
          <p:cNvSpPr txBox="1">
            <a:spLocks/>
          </p:cNvSpPr>
          <p:nvPr/>
        </p:nvSpPr>
        <p:spPr>
          <a:xfrm>
            <a:off x="1091989" y="2672083"/>
            <a:ext cx="5717184" cy="56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Kdo nastopa v operi Čarobna piščal?</a:t>
            </a: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5F56B236-9CD7-4168-B5A7-44EEBC2FC871}"/>
              </a:ext>
            </a:extLst>
          </p:cNvPr>
          <p:cNvSpPr txBox="1">
            <a:spLocks/>
          </p:cNvSpPr>
          <p:nvPr/>
        </p:nvSpPr>
        <p:spPr>
          <a:xfrm>
            <a:off x="1310734" y="2998032"/>
            <a:ext cx="5717184" cy="56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Ali je Kraljica noči dobra oseba?</a:t>
            </a:r>
          </a:p>
          <a:p>
            <a:pPr marL="0" indent="0">
              <a:buNone/>
            </a:pPr>
            <a:endParaRPr lang="sl-SI" dirty="0">
              <a:latin typeface="CentSchbkCyrill BT" panose="02040603050705020303" pitchFamily="18" charset="-5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48072C4C-00CE-4A05-8738-64F3817BC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42142" r="53390" b="20455"/>
          <a:stretch/>
        </p:blipFill>
        <p:spPr bwMode="auto">
          <a:xfrm>
            <a:off x="2462960" y="4271897"/>
            <a:ext cx="3357703" cy="245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nline Media 3" title="The Magic Flute ￢ﾀﾓ Queen of the Night aria (Mozart; Diana Damrau, The Royal Opera)">
            <a:hlinkClick r:id="" action="ppaction://media"/>
            <a:extLst>
              <a:ext uri="{FF2B5EF4-FFF2-40B4-BE49-F238E27FC236}">
                <a16:creationId xmlns="" xmlns:a16="http://schemas.microsoft.com/office/drawing/2014/main" id="{DEBC10B5-043C-46E9-9819-51FDDE3C86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925440" y="536551"/>
            <a:ext cx="5142132" cy="28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17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  <p:bldP spid="12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21D715-0F0A-40FA-AA5C-2E3A7F25C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7" b="75313"/>
          <a:stretch/>
        </p:blipFill>
        <p:spPr>
          <a:xfrm>
            <a:off x="4058299" y="2104239"/>
            <a:ext cx="2815241" cy="1523973"/>
          </a:xfrm>
          <a:prstGeom prst="rect">
            <a:avLst/>
          </a:prstGeom>
        </p:spPr>
      </p:pic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0" name="Pravokotnik 29"/>
          <p:cNvSpPr/>
          <p:nvPr/>
        </p:nvSpPr>
        <p:spPr>
          <a:xfrm>
            <a:off x="3741276" y="2442643"/>
            <a:ext cx="33473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BALET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4" descr="Fabrice Bollon Dirigent/Conductor/ Komponist/compos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grpSp>
        <p:nvGrpSpPr>
          <p:cNvPr id="14" name="Skupina 13"/>
          <p:cNvGrpSpPr/>
          <p:nvPr/>
        </p:nvGrpSpPr>
        <p:grpSpPr>
          <a:xfrm>
            <a:off x="413803" y="382547"/>
            <a:ext cx="2864526" cy="480751"/>
            <a:chOff x="2387450" y="539028"/>
            <a:chExt cx="6866786" cy="468043"/>
          </a:xfrm>
        </p:grpSpPr>
        <p:sp>
          <p:nvSpPr>
            <p:cNvPr id="15" name="Zaobljeni pravokotnik 14"/>
            <p:cNvSpPr/>
            <p:nvPr/>
          </p:nvSpPr>
          <p:spPr>
            <a:xfrm>
              <a:off x="3486410" y="539028"/>
              <a:ext cx="4672193" cy="46804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Pravokotnik 15"/>
            <p:cNvSpPr/>
            <p:nvPr/>
          </p:nvSpPr>
          <p:spPr>
            <a:xfrm>
              <a:off x="2387450" y="571468"/>
              <a:ext cx="6866786" cy="3595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3"/>
                </a:rPr>
                <a:t>KLASIČNI BALET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055038" y="4231389"/>
            <a:ext cx="4459045" cy="516433"/>
            <a:chOff x="3342718" y="471780"/>
            <a:chExt cx="6554304" cy="516433"/>
          </a:xfrm>
        </p:grpSpPr>
        <p:sp>
          <p:nvSpPr>
            <p:cNvPr id="18" name="Zaobljeni pravokotnik 17"/>
            <p:cNvSpPr/>
            <p:nvPr/>
          </p:nvSpPr>
          <p:spPr>
            <a:xfrm>
              <a:off x="4981742" y="471780"/>
              <a:ext cx="3314035" cy="51643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342718" y="510710"/>
              <a:ext cx="65543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4"/>
                </a:rPr>
                <a:t>ROMANTIČNI BALET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568733" y="337545"/>
            <a:ext cx="6554304" cy="406649"/>
            <a:chOff x="3342718" y="510710"/>
            <a:chExt cx="6554304" cy="406649"/>
          </a:xfrm>
        </p:grpSpPr>
        <p:sp>
          <p:nvSpPr>
            <p:cNvPr id="21" name="Zaobljeni pravokotnik 20"/>
            <p:cNvSpPr/>
            <p:nvPr/>
          </p:nvSpPr>
          <p:spPr>
            <a:xfrm>
              <a:off x="5843263" y="516511"/>
              <a:ext cx="1503839" cy="40084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" name="Pravokotnik 21"/>
            <p:cNvSpPr/>
            <p:nvPr/>
          </p:nvSpPr>
          <p:spPr>
            <a:xfrm>
              <a:off x="3342718" y="510710"/>
              <a:ext cx="65543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5"/>
                </a:rPr>
                <a:t>JAZZ BALET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562517" y="4150186"/>
            <a:ext cx="6489117" cy="495363"/>
            <a:chOff x="3499553" y="450388"/>
            <a:chExt cx="6489117" cy="481988"/>
          </a:xfrm>
        </p:grpSpPr>
        <p:sp>
          <p:nvSpPr>
            <p:cNvPr id="25" name="Zaobljeni pravokotnik 24"/>
            <p:cNvSpPr/>
            <p:nvPr/>
          </p:nvSpPr>
          <p:spPr>
            <a:xfrm>
              <a:off x="5695740" y="450388"/>
              <a:ext cx="2049403" cy="4819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Pravokotnik 25"/>
            <p:cNvSpPr/>
            <p:nvPr/>
          </p:nvSpPr>
          <p:spPr>
            <a:xfrm>
              <a:off x="3499553" y="513441"/>
              <a:ext cx="6489117" cy="3593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6"/>
                </a:rPr>
                <a:t>MODERNI BALET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Leva puščica 10"/>
          <p:cNvSpPr/>
          <p:nvPr/>
        </p:nvSpPr>
        <p:spPr>
          <a:xfrm rot="1974804" flipV="1">
            <a:off x="2783655" y="1206671"/>
            <a:ext cx="2220858" cy="319549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Leva puščica 26"/>
          <p:cNvSpPr/>
          <p:nvPr/>
        </p:nvSpPr>
        <p:spPr>
          <a:xfrm rot="8300741">
            <a:off x="5991094" y="1140087"/>
            <a:ext cx="2203375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Leva puščica 27"/>
          <p:cNvSpPr/>
          <p:nvPr/>
        </p:nvSpPr>
        <p:spPr>
          <a:xfrm rot="12048711">
            <a:off x="6324029" y="3479796"/>
            <a:ext cx="1645920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Leva puščica 28"/>
          <p:cNvSpPr/>
          <p:nvPr/>
        </p:nvSpPr>
        <p:spPr>
          <a:xfrm rot="18849956">
            <a:off x="3443479" y="3587039"/>
            <a:ext cx="1193779" cy="296302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omantična Romeo in Julija v interpretaciji Valentine Turcu ...">
            <a:extLst>
              <a:ext uri="{FF2B5EF4-FFF2-40B4-BE49-F238E27FC236}">
                <a16:creationId xmlns="" xmlns:a16="http://schemas.microsoft.com/office/drawing/2014/main" id="{7CC0FCC0-EFA3-4D07-B791-DEA5F8DA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9" y="3628212"/>
            <a:ext cx="2917052" cy="29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bodje jezero - Program - Gostovanja | Slovensko narodno ...">
            <a:extLst>
              <a:ext uri="{FF2B5EF4-FFF2-40B4-BE49-F238E27FC236}">
                <a16:creationId xmlns="" xmlns:a16="http://schemas.microsoft.com/office/drawing/2014/main" id="{575F1478-2D98-4A6C-B6A6-4465155D8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38585" r="25634" b="11979"/>
          <a:stretch/>
        </p:blipFill>
        <p:spPr bwMode="auto">
          <a:xfrm>
            <a:off x="127616" y="1027309"/>
            <a:ext cx="2973134" cy="20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vezana slika">
            <a:extLst>
              <a:ext uri="{FF2B5EF4-FFF2-40B4-BE49-F238E27FC236}">
                <a16:creationId xmlns="" xmlns:a16="http://schemas.microsoft.com/office/drawing/2014/main" id="{4D71CF29-3311-42AF-81A7-CAF6EE3D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/>
          <a:stretch/>
        </p:blipFill>
        <p:spPr bwMode="auto">
          <a:xfrm>
            <a:off x="7508868" y="1116301"/>
            <a:ext cx="4535340" cy="19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oderni balet uz glazbu Radioheada ponovno oduševio Zagreb! | Lika ...">
            <a:extLst>
              <a:ext uri="{FF2B5EF4-FFF2-40B4-BE49-F238E27FC236}">
                <a16:creationId xmlns="" xmlns:a16="http://schemas.microsoft.com/office/drawing/2014/main" id="{E2013741-236F-4C74-84BB-BF0E53A47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2782" r="20863"/>
          <a:stretch/>
        </p:blipFill>
        <p:spPr bwMode="auto">
          <a:xfrm>
            <a:off x="8939632" y="3378602"/>
            <a:ext cx="2770811" cy="33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117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5 let umetniškega ustvarjanja prvakinje Regine Križaj – Kje se pleše">
            <a:extLst>
              <a:ext uri="{FF2B5EF4-FFF2-40B4-BE49-F238E27FC236}">
                <a16:creationId xmlns="" xmlns:a16="http://schemas.microsoft.com/office/drawing/2014/main" id="{A1E89EA2-6708-4B67-B9B2-C4A45091A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576" r="2452" b="22966"/>
          <a:stretch/>
        </p:blipFill>
        <p:spPr bwMode="auto">
          <a:xfrm>
            <a:off x="815191" y="830956"/>
            <a:ext cx="3551723" cy="24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800C476-90C2-4032-9B15-EFC962248BC6}"/>
              </a:ext>
            </a:extLst>
          </p:cNvPr>
          <p:cNvSpPr/>
          <p:nvPr/>
        </p:nvSpPr>
        <p:spPr>
          <a:xfrm>
            <a:off x="693046" y="222119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Camille Saint-</a:t>
            </a:r>
            <a:r>
              <a:rPr lang="sl-SI" dirty="0" err="1"/>
              <a:t>Saëns</a:t>
            </a:r>
            <a:r>
              <a:rPr lang="sl-SI" dirty="0"/>
              <a:t>: </a:t>
            </a:r>
            <a:r>
              <a:rPr lang="sl-SI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Umirajoči labod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1C7E689-395B-4C0B-8FDB-315A008CA047}"/>
              </a:ext>
            </a:extLst>
          </p:cNvPr>
          <p:cNvSpPr/>
          <p:nvPr/>
        </p:nvSpPr>
        <p:spPr>
          <a:xfrm>
            <a:off x="5917724" y="194149"/>
            <a:ext cx="332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/>
              <a:t>Gisbert</a:t>
            </a:r>
            <a:r>
              <a:rPr lang="sl-SI" dirty="0"/>
              <a:t> </a:t>
            </a:r>
            <a:r>
              <a:rPr lang="sl-SI" dirty="0" err="1"/>
              <a:t>Näther</a:t>
            </a:r>
            <a:r>
              <a:rPr lang="sl-SI" dirty="0"/>
              <a:t>: </a:t>
            </a:r>
            <a:r>
              <a:rPr lang="sl-SI" dirty="0" err="1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Picko</a:t>
            </a:r>
            <a:r>
              <a:rPr lang="sl-SI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in Packo</a:t>
            </a:r>
            <a:endParaRPr lang="sl-SI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5E07352-387B-4109-A540-1CAB36F8C948}"/>
              </a:ext>
            </a:extLst>
          </p:cNvPr>
          <p:cNvSpPr/>
          <p:nvPr/>
        </p:nvSpPr>
        <p:spPr>
          <a:xfrm>
            <a:off x="8888045" y="3314274"/>
            <a:ext cx="255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P. I. Čajkovski: </a:t>
            </a:r>
            <a:r>
              <a:rPr lang="sl-SI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Hrestač</a:t>
            </a:r>
            <a:endParaRPr lang="sl-SI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32A6D24-2122-4C12-B6D3-9FAAECEA0724}"/>
              </a:ext>
            </a:extLst>
          </p:cNvPr>
          <p:cNvSpPr/>
          <p:nvPr/>
        </p:nvSpPr>
        <p:spPr>
          <a:xfrm>
            <a:off x="4704080" y="3984516"/>
            <a:ext cx="278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P. I. Čajkovski: </a:t>
            </a:r>
            <a:r>
              <a:rPr lang="sl-SI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Trnuljčica</a:t>
            </a:r>
            <a:endParaRPr lang="sl-SI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ECCFE32-4478-40B3-8CC2-FA7E895E054C}"/>
              </a:ext>
            </a:extLst>
          </p:cNvPr>
          <p:cNvSpPr/>
          <p:nvPr/>
        </p:nvSpPr>
        <p:spPr>
          <a:xfrm>
            <a:off x="0" y="3874837"/>
            <a:ext cx="364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P. Iljič Čajkovski:  </a:t>
            </a:r>
            <a:r>
              <a:rPr lang="sl-SI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Labodje jezero</a:t>
            </a:r>
            <a:endParaRPr lang="sl-SI" dirty="0"/>
          </a:p>
        </p:txBody>
      </p:sp>
      <p:pic>
        <p:nvPicPr>
          <p:cNvPr id="10242" name="Picture 2" descr="Picko in packo » SNG Opera in balet Ljubljana">
            <a:extLst>
              <a:ext uri="{FF2B5EF4-FFF2-40B4-BE49-F238E27FC236}">
                <a16:creationId xmlns="" xmlns:a16="http://schemas.microsoft.com/office/drawing/2014/main" id="{EFD129DF-5EEA-4C89-9F3A-383424E5E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271"/>
          <a:stretch/>
        </p:blipFill>
        <p:spPr bwMode="auto">
          <a:xfrm>
            <a:off x="5776252" y="603923"/>
            <a:ext cx="3866253" cy="24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janezkotar.com/photography/wp-content/uploads/2012/01/Hrestac-2(pp_m1335962162_a25_pBR).jpg">
            <a:extLst>
              <a:ext uri="{FF2B5EF4-FFF2-40B4-BE49-F238E27FC236}">
                <a16:creationId xmlns="" xmlns:a16="http://schemas.microsoft.com/office/drawing/2014/main" id="{7ABE6F4C-DA37-4DD8-8C1D-9837FE86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0624" y="3780639"/>
            <a:ext cx="3710156" cy="247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graphics8.nytimes.com/images/2007/06/04/arts/dance/03slee-span.jpg">
            <a:extLst>
              <a:ext uri="{FF2B5EF4-FFF2-40B4-BE49-F238E27FC236}">
                <a16:creationId xmlns="" xmlns:a16="http://schemas.microsoft.com/office/drawing/2014/main" id="{C2E637CF-90C3-4431-AB61-CBBE0AFF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0572" y="4463527"/>
            <a:ext cx="4751361" cy="221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www.curiositiesbydickens.com/wp-content/uploads/Pas-de-quatre-cygnets-from-Swan-Lake.jpg">
            <a:extLst>
              <a:ext uri="{FF2B5EF4-FFF2-40B4-BE49-F238E27FC236}">
                <a16:creationId xmlns="" xmlns:a16="http://schemas.microsoft.com/office/drawing/2014/main" id="{7EF86810-3DF4-4BD8-93F2-C631758F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369" y="4292444"/>
            <a:ext cx="1864891" cy="25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E9B7DF0-8C7B-4AF4-98EF-61ED16BB8927}"/>
              </a:ext>
            </a:extLst>
          </p:cNvPr>
          <p:cNvSpPr txBox="1">
            <a:spLocks/>
          </p:cNvSpPr>
          <p:nvPr/>
        </p:nvSpPr>
        <p:spPr>
          <a:xfrm>
            <a:off x="363514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Labodje jezero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F53DFCD-8DFF-4B86-9CE3-2243951EB588}"/>
              </a:ext>
            </a:extLst>
          </p:cNvPr>
          <p:cNvSpPr txBox="1">
            <a:spLocks/>
          </p:cNvSpPr>
          <p:nvPr/>
        </p:nvSpPr>
        <p:spPr>
          <a:xfrm>
            <a:off x="2583898" y="1512250"/>
            <a:ext cx="6239429" cy="1843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Balet je napisal Peter Iljič Čajkovski. </a:t>
            </a:r>
          </a:p>
          <a:p>
            <a:r>
              <a:rPr lang="sl-SI" dirty="0"/>
              <a:t>Nastopajoči:</a:t>
            </a:r>
          </a:p>
          <a:p>
            <a:pPr marL="0" indent="0">
              <a:buNone/>
            </a:pPr>
            <a:r>
              <a:rPr lang="sl-SI" dirty="0"/>
              <a:t>Hudobne osebe: čarovnik Rothbart in njegova hči Odile</a:t>
            </a:r>
          </a:p>
          <a:p>
            <a:pPr marL="0" indent="0">
              <a:buNone/>
            </a:pPr>
            <a:r>
              <a:rPr lang="sl-SI" dirty="0"/>
              <a:t>Dobre osebe: lepotica Odette in princ Siegfried</a:t>
            </a:r>
          </a:p>
          <a:p>
            <a:r>
              <a:rPr lang="sl-SI" dirty="0"/>
              <a:t>Čajkovski je postal svetovno znan prav zaradi baletov. </a:t>
            </a:r>
          </a:p>
        </p:txBody>
      </p:sp>
      <p:pic>
        <p:nvPicPr>
          <p:cNvPr id="7" name="Picture 4" descr="Povezana slika">
            <a:extLst>
              <a:ext uri="{FF2B5EF4-FFF2-40B4-BE49-F238E27FC236}">
                <a16:creationId xmlns="" xmlns:a16="http://schemas.microsoft.com/office/drawing/2014/main" id="{3C32050D-5AAB-4DBB-AD97-1C124935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3" y="3950245"/>
            <a:ext cx="3774709" cy="25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F2966EE-3AE7-4967-B5A0-8488E841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60" y="1512250"/>
            <a:ext cx="3493930" cy="26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ovezana slika">
            <a:extLst>
              <a:ext uri="{FF2B5EF4-FFF2-40B4-BE49-F238E27FC236}">
                <a16:creationId xmlns="" xmlns:a16="http://schemas.microsoft.com/office/drawing/2014/main" id="{F196B53D-9F26-4EC9-AC31-92CC0609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68" y="3734384"/>
            <a:ext cx="3771025" cy="25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Umjetnosti: Petar Iljič Čajkovski (1840.-1893.)">
            <a:extLst>
              <a:ext uri="{FF2B5EF4-FFF2-40B4-BE49-F238E27FC236}">
                <a16:creationId xmlns="" xmlns:a16="http://schemas.microsoft.com/office/drawing/2014/main" id="{26DA212F-6514-4D1F-AF77-7864D905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3" y="268612"/>
            <a:ext cx="2081038" cy="27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593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39D123-4F44-4D2F-936D-0DE0280A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166" y="670500"/>
            <a:ext cx="9544695" cy="1593308"/>
          </a:xfrm>
        </p:spPr>
        <p:txBody>
          <a:bodyPr>
            <a:normAutofit/>
          </a:bodyPr>
          <a:lstStyle/>
          <a:p>
            <a:r>
              <a:rPr lang="sl-SI" b="1" dirty="0"/>
              <a:t>Peter Iljič Čajkovski: LABODJE JEZERO 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Učbenik, str. 22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D4790D-155C-4558-B67C-5631AE6B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68" y="2544536"/>
            <a:ext cx="7478396" cy="22250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85B0343-761B-4323-9B82-C5C7059B2319}"/>
              </a:ext>
            </a:extLst>
          </p:cNvPr>
          <p:cNvSpPr txBox="1">
            <a:spLocks/>
          </p:cNvSpPr>
          <p:nvPr/>
        </p:nvSpPr>
        <p:spPr>
          <a:xfrm>
            <a:off x="1772167" y="1607621"/>
            <a:ext cx="9544695" cy="93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r>
              <a:rPr lang="sl-SI" b="1" dirty="0"/>
              <a:t>Libreto:</a:t>
            </a:r>
          </a:p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pPr marL="0" indent="0">
              <a:buFont typeface="Wingdings 3" charset="2"/>
              <a:buNone/>
            </a:pPr>
            <a:endParaRPr lang="sl-S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5B2A47E-7186-447A-9E7E-638BBE00E115}"/>
              </a:ext>
            </a:extLst>
          </p:cNvPr>
          <p:cNvSpPr txBox="1">
            <a:spLocks/>
          </p:cNvSpPr>
          <p:nvPr/>
        </p:nvSpPr>
        <p:spPr>
          <a:xfrm>
            <a:off x="1772165" y="2325950"/>
            <a:ext cx="9544695" cy="584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b="1" dirty="0"/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pPr marL="0" indent="0">
              <a:buFont typeface="Wingdings 3" charset="2"/>
              <a:buNone/>
            </a:pPr>
            <a:r>
              <a:rPr lang="sl-SI" dirty="0">
                <a:solidFill>
                  <a:schemeClr val="tx1"/>
                </a:solidFill>
              </a:rPr>
              <a:t>Prisluhni glasbi iz baleta. </a:t>
            </a:r>
          </a:p>
          <a:p>
            <a:pPr marL="0" indent="0">
              <a:buFont typeface="Wingdings 3" charset="2"/>
              <a:buNone/>
            </a:pPr>
            <a:r>
              <a:rPr lang="sl-SI" dirty="0">
                <a:solidFill>
                  <a:schemeClr val="tx1"/>
                </a:solidFill>
              </a:rPr>
              <a:t>Balet </a:t>
            </a:r>
            <a:r>
              <a:rPr lang="sl-SI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Labodje jezero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069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1C3B82-B2BA-4EA8-947F-D522FAF4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Zapis v zvezek: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030541-7CF0-4138-BBD1-C42DA651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102"/>
            <a:ext cx="9096981" cy="4514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b="1" dirty="0">
                <a:solidFill>
                  <a:srgbClr val="FF0000"/>
                </a:solidFill>
              </a:rPr>
              <a:t>Balet</a:t>
            </a:r>
          </a:p>
          <a:p>
            <a:pPr marL="0" indent="0" algn="ctr">
              <a:buNone/>
            </a:pPr>
            <a:endParaRPr lang="sl-SI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dirty="0"/>
              <a:t>Balet je gledališko delo, namenjeno umetniškemu plesu. </a:t>
            </a:r>
          </a:p>
          <a:p>
            <a:pPr marL="0" indent="0">
              <a:buNone/>
            </a:pPr>
            <a:r>
              <a:rPr lang="sl-SI" sz="2400" dirty="0"/>
              <a:t>Sestavljajo ga glasba (igra na glasbila), zgodba, ples, scena in kostumi.</a:t>
            </a:r>
          </a:p>
          <a:p>
            <a:pPr marL="0" indent="0">
              <a:buNone/>
            </a:pPr>
            <a:r>
              <a:rPr lang="sl-SI" sz="2400" dirty="0"/>
              <a:t>V baletu nastopajo plesalci in orkester. </a:t>
            </a:r>
          </a:p>
          <a:p>
            <a:pPr marL="0" indent="0">
              <a:buNone/>
            </a:pPr>
            <a:r>
              <a:rPr lang="sl-SI" sz="2400" dirty="0"/>
              <a:t>Skladatelj napiše glasbo, koreograf pa oblikuje plesno dogajanje.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194006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="" xmlns:a16="http://schemas.microsoft.com/office/drawing/2014/main" id="{3DD86ACD-38A1-4823-9027-FF37B286D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44B20F0E-DB13-4DC5-B55E-AA43F9FDB9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47900" y="29337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KVIZ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Line 4">
            <a:extLst>
              <a:ext uri="{FF2B5EF4-FFF2-40B4-BE49-F238E27FC236}">
                <a16:creationId xmlns="" xmlns:a16="http://schemas.microsoft.com/office/drawing/2014/main" id="{1B9D12EE-DAB1-4CE6-9FDA-B8FFD6D56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Line 5">
            <a:extLst>
              <a:ext uri="{FF2B5EF4-FFF2-40B4-BE49-F238E27FC236}">
                <a16:creationId xmlns="" xmlns:a16="http://schemas.microsoft.com/office/drawing/2014/main" id="{9D9CC25B-EBF4-4715-8882-43E6E268C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="" xmlns:a16="http://schemas.microsoft.com/office/drawing/2014/main" id="{3DD86ACD-38A1-4823-9027-FF37B286D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44B20F0E-DB13-4DC5-B55E-AA43F9FDB9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Line 4">
            <a:extLst>
              <a:ext uri="{FF2B5EF4-FFF2-40B4-BE49-F238E27FC236}">
                <a16:creationId xmlns="" xmlns:a16="http://schemas.microsoft.com/office/drawing/2014/main" id="{1B9D12EE-DAB1-4CE6-9FDA-B8FFD6D56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Line 5">
            <a:extLst>
              <a:ext uri="{FF2B5EF4-FFF2-40B4-BE49-F238E27FC236}">
                <a16:creationId xmlns="" xmlns:a16="http://schemas.microsoft.com/office/drawing/2014/main" id="{9D9CC25B-EBF4-4715-8882-43E6E268C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2738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="" xmlns:a16="http://schemas.microsoft.com/office/drawing/2014/main" id="{C6483D7F-5EAB-4817-BFDB-92B6F93CE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="" xmlns:a16="http://schemas.microsoft.com/office/drawing/2014/main" id="{132DC5B9-4786-42A5-B9EA-3B47990A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="" xmlns:a16="http://schemas.microsoft.com/office/drawing/2014/main" id="{B8C33457-05A1-43EC-B026-6FD955109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="" xmlns:a16="http://schemas.microsoft.com/office/drawing/2014/main" id="{6BD0C2FB-424F-46E3-93AE-46242CC3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="" xmlns:a16="http://schemas.microsoft.com/office/drawing/2014/main" id="{37127FB7-F978-4862-BB85-B7D9EDC96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="" xmlns:a16="http://schemas.microsoft.com/office/drawing/2014/main" id="{BA4992E2-999D-4E61-9E42-6273E9444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Kaj sestavlja balet?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="" xmlns:a16="http://schemas.microsoft.com/office/drawing/2014/main" id="{6AB62B1A-F5B4-42DD-A52F-DAC23C3B5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4" y="2854325"/>
            <a:ext cx="7265987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pevci, plesalci in orkester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Line 9">
            <a:extLst>
              <a:ext uri="{FF2B5EF4-FFF2-40B4-BE49-F238E27FC236}">
                <a16:creationId xmlns="" xmlns:a16="http://schemas.microsoft.com/office/drawing/2014/main" id="{D5B489E7-B00E-4C25-A5F1-E7E8943ED0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Line 10">
            <a:extLst>
              <a:ext uri="{FF2B5EF4-FFF2-40B4-BE49-F238E27FC236}">
                <a16:creationId xmlns="" xmlns:a16="http://schemas.microsoft.com/office/drawing/2014/main" id="{41EF2256-A6BA-4731-A298-DD7390D6E0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AA83C9B4-E448-478C-AFF5-210F898BD0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4" name="Line 12">
            <a:extLst>
              <a:ext uri="{FF2B5EF4-FFF2-40B4-BE49-F238E27FC236}">
                <a16:creationId xmlns="" xmlns:a16="http://schemas.microsoft.com/office/drawing/2014/main" id="{2C201588-DB01-4ED4-A5E5-1DA05B4429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5" name="Line 13">
            <a:extLst>
              <a:ext uri="{FF2B5EF4-FFF2-40B4-BE49-F238E27FC236}">
                <a16:creationId xmlns="" xmlns:a16="http://schemas.microsoft.com/office/drawing/2014/main" id="{0FA32EA3-316E-4F93-A1A3-C85E4D990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6" name="Line 14">
            <a:extLst>
              <a:ext uri="{FF2B5EF4-FFF2-40B4-BE49-F238E27FC236}">
                <a16:creationId xmlns="" xmlns:a16="http://schemas.microsoft.com/office/drawing/2014/main" id="{E7EFDE2A-9B37-47BC-8CE1-FABFAF1302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7" name="Line 15">
            <a:extLst>
              <a:ext uri="{FF2B5EF4-FFF2-40B4-BE49-F238E27FC236}">
                <a16:creationId xmlns="" xmlns:a16="http://schemas.microsoft.com/office/drawing/2014/main" id="{4AEE99CA-7492-4251-BEA5-F64496D8CC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8" name="Line 16">
            <a:extLst>
              <a:ext uri="{FF2B5EF4-FFF2-40B4-BE49-F238E27FC236}">
                <a16:creationId xmlns="" xmlns:a16="http://schemas.microsoft.com/office/drawing/2014/main" id="{BE969CDA-E7C8-4266-96FB-841263F04A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9" name="Line 17">
            <a:extLst>
              <a:ext uri="{FF2B5EF4-FFF2-40B4-BE49-F238E27FC236}">
                <a16:creationId xmlns="" xmlns:a16="http://schemas.microsoft.com/office/drawing/2014/main" id="{9252EA70-AAB1-426E-8D9A-20A0CC599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0" name="Line 18">
            <a:extLst>
              <a:ext uri="{FF2B5EF4-FFF2-40B4-BE49-F238E27FC236}">
                <a16:creationId xmlns="" xmlns:a16="http://schemas.microsoft.com/office/drawing/2014/main" id="{5BB34E43-0423-41E8-B1AF-975709EE72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1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E0BE11B-7328-434E-BBDF-4BA36934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2252D1-55B8-4072-8DC8-9A8B527E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6" y="5827714"/>
            <a:ext cx="2962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sl-SI" altLang="en-US" sz="3200">
                <a:solidFill>
                  <a:srgbClr val="FFFFFF"/>
                </a:solidFill>
                <a:latin typeface="Arial" panose="020B0604020202020204" pitchFamily="34" charset="0"/>
              </a:rPr>
              <a:t>glasba in ples</a:t>
            </a:r>
            <a:endParaRPr lang="sl-SI" altLang="sl-SI" sz="320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AD1C15A-A6FE-4335-8A2E-E2D22F859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4808538"/>
            <a:ext cx="7567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200">
                <a:solidFill>
                  <a:srgbClr val="FFFFFF"/>
                </a:solidFill>
                <a:latin typeface="Arial" panose="020B0604020202020204" pitchFamily="34" charset="0"/>
              </a:rPr>
              <a:t>glasba, zgodba, ples, scena in kostumi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3D0E16-233F-4956-8DDA-BB813744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6" y="3876675"/>
            <a:ext cx="6035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200">
                <a:solidFill>
                  <a:srgbClr val="FFFFFF"/>
                </a:solidFill>
                <a:latin typeface="Arial" panose="020B0604020202020204" pitchFamily="34" charset="0"/>
              </a:rPr>
              <a:t>pevci, zbor, plesalci in orkester</a:t>
            </a: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11272" grpId="0" build="p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F8E84433-407E-4DB1-AADB-2773D5EC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="" xmlns:a16="http://schemas.microsoft.com/office/drawing/2014/main" id="{E1A567B0-F59C-46B6-995A-D371C7142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="" xmlns:a16="http://schemas.microsoft.com/office/drawing/2014/main" id="{6FF907F9-56A0-4B7B-A819-C25A0A20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101" name="AutoShape 5">
            <a:extLst>
              <a:ext uri="{FF2B5EF4-FFF2-40B4-BE49-F238E27FC236}">
                <a16:creationId xmlns="" xmlns:a16="http://schemas.microsoft.com/office/drawing/2014/main" id="{81422890-D75E-4759-A02B-EE25C663C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102" name="AutoShape 6">
            <a:extLst>
              <a:ext uri="{FF2B5EF4-FFF2-40B4-BE49-F238E27FC236}">
                <a16:creationId xmlns="" xmlns:a16="http://schemas.microsoft.com/office/drawing/2014/main" id="{E8E1BE55-906D-40C1-BDAA-C8C9C21E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C003A86A-8887-4F85-923B-C0F464372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Kaj sestavlja balet?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Line 9">
            <a:extLst>
              <a:ext uri="{FF2B5EF4-FFF2-40B4-BE49-F238E27FC236}">
                <a16:creationId xmlns="" xmlns:a16="http://schemas.microsoft.com/office/drawing/2014/main" id="{7BED6120-EA77-487C-AD8A-17838DF242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Line 10">
            <a:extLst>
              <a:ext uri="{FF2B5EF4-FFF2-40B4-BE49-F238E27FC236}">
                <a16:creationId xmlns="" xmlns:a16="http://schemas.microsoft.com/office/drawing/2014/main" id="{E5DC0674-2BD2-46C5-A6D3-C26DF5EE4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Line 11">
            <a:extLst>
              <a:ext uri="{FF2B5EF4-FFF2-40B4-BE49-F238E27FC236}">
                <a16:creationId xmlns="" xmlns:a16="http://schemas.microsoft.com/office/drawing/2014/main" id="{54A9B7C1-0370-49CD-8DA0-588D3D09C5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Line 12">
            <a:extLst>
              <a:ext uri="{FF2B5EF4-FFF2-40B4-BE49-F238E27FC236}">
                <a16:creationId xmlns="" xmlns:a16="http://schemas.microsoft.com/office/drawing/2014/main" id="{1E8BA36B-3F45-46C2-9421-4260838D05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Line 13">
            <a:extLst>
              <a:ext uri="{FF2B5EF4-FFF2-40B4-BE49-F238E27FC236}">
                <a16:creationId xmlns="" xmlns:a16="http://schemas.microsoft.com/office/drawing/2014/main" id="{F4269A0A-6241-4490-AC74-C8CA56DE20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Line 14">
            <a:extLst>
              <a:ext uri="{FF2B5EF4-FFF2-40B4-BE49-F238E27FC236}">
                <a16:creationId xmlns="" xmlns:a16="http://schemas.microsoft.com/office/drawing/2014/main" id="{3D455D6C-0EEC-4717-A5F6-E751EDB868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" name="Line 15">
            <a:extLst>
              <a:ext uri="{FF2B5EF4-FFF2-40B4-BE49-F238E27FC236}">
                <a16:creationId xmlns="" xmlns:a16="http://schemas.microsoft.com/office/drawing/2014/main" id="{A088110F-E2A2-4A27-8677-AF5E4F2259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1" name="Line 16">
            <a:extLst>
              <a:ext uri="{FF2B5EF4-FFF2-40B4-BE49-F238E27FC236}">
                <a16:creationId xmlns="" xmlns:a16="http://schemas.microsoft.com/office/drawing/2014/main" id="{A4C34A94-E985-4901-8E4B-11119A39F3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2" name="Line 17">
            <a:extLst>
              <a:ext uri="{FF2B5EF4-FFF2-40B4-BE49-F238E27FC236}">
                <a16:creationId xmlns="" xmlns:a16="http://schemas.microsoft.com/office/drawing/2014/main" id="{A7F033EA-C1DC-42C5-BABC-00CCB4038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Line 18">
            <a:extLst>
              <a:ext uri="{FF2B5EF4-FFF2-40B4-BE49-F238E27FC236}">
                <a16:creationId xmlns="" xmlns:a16="http://schemas.microsoft.com/office/drawing/2014/main" id="{93377A44-D8A2-4134-89BC-4241F531A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="" xmlns:a16="http://schemas.microsoft.com/office/drawing/2014/main" id="{3A07D9EF-C1D0-42FA-AC1B-9154A67C8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854325"/>
            <a:ext cx="7265987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sl-SI" altLang="en-US" kern="0" dirty="0">
                <a:solidFill>
                  <a:srgbClr val="FFFFFF"/>
                </a:solidFill>
                <a:latin typeface="Arial" panose="020B0604020202020204" pitchFamily="34" charset="0"/>
              </a:rPr>
              <a:t>pevci, plesalci in orkester</a:t>
            </a:r>
            <a:endParaRPr lang="en-US" altLang="en-US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Content Placeholder 1">
            <a:extLst>
              <a:ext uri="{FF2B5EF4-FFF2-40B4-BE49-F238E27FC236}">
                <a16:creationId xmlns="" xmlns:a16="http://schemas.microsoft.com/office/drawing/2014/main" id="{2996A112-7D8C-4816-B89D-F649AF3E4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116" name="Rectangle 20">
            <a:extLst>
              <a:ext uri="{FF2B5EF4-FFF2-40B4-BE49-F238E27FC236}">
                <a16:creationId xmlns="" xmlns:a16="http://schemas.microsoft.com/office/drawing/2014/main" id="{B83421D6-0598-452D-AFB4-116B610D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6" y="3876675"/>
            <a:ext cx="6035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200">
                <a:solidFill>
                  <a:srgbClr val="FFFFFF"/>
                </a:solidFill>
                <a:latin typeface="Arial" panose="020B0604020202020204" pitchFamily="34" charset="0"/>
              </a:rPr>
              <a:t>pevci, zbor, plesalci in orkester</a:t>
            </a: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Rectangle 21">
            <a:extLst>
              <a:ext uri="{FF2B5EF4-FFF2-40B4-BE49-F238E27FC236}">
                <a16:creationId xmlns="" xmlns:a16="http://schemas.microsoft.com/office/drawing/2014/main" id="{9327FD1C-CEF1-404A-8C85-AFBAF278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4808538"/>
            <a:ext cx="7567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l-SI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200">
                <a:solidFill>
                  <a:srgbClr val="FFFFFF"/>
                </a:solidFill>
                <a:latin typeface="Arial" panose="020B0604020202020204" pitchFamily="34" charset="0"/>
              </a:rPr>
              <a:t>glasba, zgodba, ples, scena in kostumi</a:t>
            </a:r>
          </a:p>
        </p:txBody>
      </p:sp>
      <p:sp>
        <p:nvSpPr>
          <p:cNvPr id="4118" name="Rectangle 24">
            <a:extLst>
              <a:ext uri="{FF2B5EF4-FFF2-40B4-BE49-F238E27FC236}">
                <a16:creationId xmlns="" xmlns:a16="http://schemas.microsoft.com/office/drawing/2014/main" id="{C6125DCB-4106-4F21-AFE3-6BE28E442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6" y="5827714"/>
            <a:ext cx="2962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US" sz="32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sl-SI" altLang="en-US" sz="3200">
                <a:solidFill>
                  <a:srgbClr val="FFFFFF"/>
                </a:solidFill>
                <a:latin typeface="Arial" panose="020B0604020202020204" pitchFamily="34" charset="0"/>
              </a:rPr>
              <a:t>glasba in ples</a:t>
            </a:r>
            <a:endParaRPr lang="sl-SI" altLang="sl-SI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A2609A97-45CA-4AE2-82B1-12218D1A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36F9EEE4-7F66-4D59-AE61-788BC76744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2.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r>
              <a:rPr lang="en-US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="" xmlns:a16="http://schemas.microsoft.com/office/drawing/2014/main" id="{8BE7ECC3-263F-4CFA-8DC3-07BC2A2FD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Line 5">
            <a:extLst>
              <a:ext uri="{FF2B5EF4-FFF2-40B4-BE49-F238E27FC236}">
                <a16:creationId xmlns="" xmlns:a16="http://schemas.microsoft.com/office/drawing/2014/main" id="{8FD8A5F0-8A57-4C69-AFEC-BC0ADEDFB0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499DB-A13C-43B3-909B-F6C0E4C3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7862" y="4124258"/>
            <a:ext cx="7766936" cy="1646302"/>
          </a:xfrm>
        </p:spPr>
        <p:txBody>
          <a:bodyPr/>
          <a:lstStyle/>
          <a:p>
            <a:r>
              <a:rPr lang="sl-SI" sz="7200" dirty="0"/>
              <a:t>BALET</a:t>
            </a:r>
            <a:br>
              <a:rPr lang="sl-SI" sz="7200" dirty="0"/>
            </a:br>
            <a:endParaRPr lang="sl-SI" sz="7200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645F8041-4191-45D5-8EEA-5D37B72B8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065" y="5903271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sz="1600" dirty="0"/>
              <a:t>Pouk na daljavo – GUM</a:t>
            </a:r>
            <a:br>
              <a:rPr lang="sl-SI" sz="1600" dirty="0"/>
            </a:br>
            <a:r>
              <a:rPr lang="sl-SI" sz="1600" dirty="0"/>
              <a:t>4. r. </a:t>
            </a:r>
          </a:p>
          <a:p>
            <a:pPr algn="ctr"/>
            <a:r>
              <a:rPr lang="sl-SI" sz="1600" dirty="0"/>
              <a:t>21.5.2020</a:t>
            </a:r>
            <a:br>
              <a:rPr lang="sl-SI" sz="1600" dirty="0"/>
            </a:br>
            <a:endParaRPr lang="sl-SI" sz="1600" dirty="0"/>
          </a:p>
        </p:txBody>
      </p:sp>
      <p:pic>
        <p:nvPicPr>
          <p:cNvPr id="1026" name="Picture 2" descr="Ballet Dancer - Shoes Slika, Stenska slika | Europosterji.si">
            <a:extLst>
              <a:ext uri="{FF2B5EF4-FFF2-40B4-BE49-F238E27FC236}">
                <a16:creationId xmlns="" xmlns:a16="http://schemas.microsoft.com/office/drawing/2014/main" id="{42E4BB8E-8F67-41E7-9B9D-6A603AD0A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1248" r="10281" b="11034"/>
          <a:stretch/>
        </p:blipFill>
        <p:spPr bwMode="auto">
          <a:xfrm>
            <a:off x="443883" y="3849880"/>
            <a:ext cx="2876365" cy="284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="" xmlns:a16="http://schemas.microsoft.com/office/drawing/2014/main" id="{168CFE39-FF66-4206-AC67-514B6BCA6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6303" r="29474" b="1779"/>
          <a:stretch/>
        </p:blipFill>
        <p:spPr bwMode="auto">
          <a:xfrm>
            <a:off x="8210819" y="3152954"/>
            <a:ext cx="3053919" cy="34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vezana slika">
            <a:extLst>
              <a:ext uri="{FF2B5EF4-FFF2-40B4-BE49-F238E27FC236}">
                <a16:creationId xmlns="" xmlns:a16="http://schemas.microsoft.com/office/drawing/2014/main" id="{61926E04-55E7-4462-B8E9-A0FD93B65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2"/>
          <a:stretch/>
        </p:blipFill>
        <p:spPr bwMode="auto">
          <a:xfrm>
            <a:off x="1140652" y="495056"/>
            <a:ext cx="4359191" cy="22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lateau tutu skirt">
            <a:extLst>
              <a:ext uri="{FF2B5EF4-FFF2-40B4-BE49-F238E27FC236}">
                <a16:creationId xmlns="" xmlns:a16="http://schemas.microsoft.com/office/drawing/2014/main" id="{CBC0152F-4D2B-4708-92C4-D43BE5278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59" y="224999"/>
            <a:ext cx="2626942" cy="23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402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="" xmlns:a16="http://schemas.microsoft.com/office/drawing/2014/main" id="{EEF2D996-36BA-42DE-A097-72F2F1F4B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6147" name="AutoShape 3">
            <a:extLst>
              <a:ext uri="{FF2B5EF4-FFF2-40B4-BE49-F238E27FC236}">
                <a16:creationId xmlns="" xmlns:a16="http://schemas.microsoft.com/office/drawing/2014/main" id="{56341E62-2325-4EF3-AB60-85FFCEC83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6148" name="AutoShape 4">
            <a:extLst>
              <a:ext uri="{FF2B5EF4-FFF2-40B4-BE49-F238E27FC236}">
                <a16:creationId xmlns="" xmlns:a16="http://schemas.microsoft.com/office/drawing/2014/main" id="{F4D8B108-28DD-413D-B5CC-E86B69BB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6149" name="AutoShape 5">
            <a:extLst>
              <a:ext uri="{FF2B5EF4-FFF2-40B4-BE49-F238E27FC236}">
                <a16:creationId xmlns="" xmlns:a16="http://schemas.microsoft.com/office/drawing/2014/main" id="{FD37324F-5FFB-4921-87BB-F545E51E4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6150" name="AutoShape 6">
            <a:extLst>
              <a:ext uri="{FF2B5EF4-FFF2-40B4-BE49-F238E27FC236}">
                <a16:creationId xmlns="" xmlns:a16="http://schemas.microsoft.com/office/drawing/2014/main" id="{611B753E-F007-4D06-8025-A284390EA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="" xmlns:a16="http://schemas.microsoft.com/office/drawing/2014/main" id="{8C698D81-28E8-4522-B54A-8C249E62C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Kdo nastopa v baletu?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Rectangle 8">
            <a:extLst>
              <a:ext uri="{FF2B5EF4-FFF2-40B4-BE49-F238E27FC236}">
                <a16:creationId xmlns="" xmlns:a16="http://schemas.microsoft.com/office/drawing/2014/main" id="{D9CC3E93-4E04-419B-A7A8-84111A99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667000"/>
            <a:ext cx="8001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plesalci, pevci in orkester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pevci in plesalci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plesalci in orkester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</a:t>
            </a:r>
            <a:r>
              <a:rPr lang="sl-SI" altLang="en-US" sz="4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pevci, zbor, plesalci in orkester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Line 9">
            <a:extLst>
              <a:ext uri="{FF2B5EF4-FFF2-40B4-BE49-F238E27FC236}">
                <a16:creationId xmlns="" xmlns:a16="http://schemas.microsoft.com/office/drawing/2014/main" id="{85BF9AF0-C80E-4D6A-9BB9-E7DA9F8AF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Line 10">
            <a:extLst>
              <a:ext uri="{FF2B5EF4-FFF2-40B4-BE49-F238E27FC236}">
                <a16:creationId xmlns="" xmlns:a16="http://schemas.microsoft.com/office/drawing/2014/main" id="{586E2E4E-6813-4069-BE7C-DD13F247B2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5" name="Line 11">
            <a:extLst>
              <a:ext uri="{FF2B5EF4-FFF2-40B4-BE49-F238E27FC236}">
                <a16:creationId xmlns="" xmlns:a16="http://schemas.microsoft.com/office/drawing/2014/main" id="{12CD1222-9343-4D36-AFFD-96E3F7B17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Line 12">
            <a:extLst>
              <a:ext uri="{FF2B5EF4-FFF2-40B4-BE49-F238E27FC236}">
                <a16:creationId xmlns="" xmlns:a16="http://schemas.microsoft.com/office/drawing/2014/main" id="{369F5E61-9783-4169-B6E3-1F3C3F6B5C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Line 13">
            <a:extLst>
              <a:ext uri="{FF2B5EF4-FFF2-40B4-BE49-F238E27FC236}">
                <a16:creationId xmlns="" xmlns:a16="http://schemas.microsoft.com/office/drawing/2014/main" id="{000BD1EC-4687-4C1D-B0AF-104D677571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8" name="Line 14">
            <a:extLst>
              <a:ext uri="{FF2B5EF4-FFF2-40B4-BE49-F238E27FC236}">
                <a16:creationId xmlns="" xmlns:a16="http://schemas.microsoft.com/office/drawing/2014/main" id="{55A7D543-721C-457D-9A8A-A66AE54A85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9" name="Line 15">
            <a:extLst>
              <a:ext uri="{FF2B5EF4-FFF2-40B4-BE49-F238E27FC236}">
                <a16:creationId xmlns="" xmlns:a16="http://schemas.microsoft.com/office/drawing/2014/main" id="{E010D9B0-7DA4-4C71-982D-41097EA52C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0" name="Line 16">
            <a:extLst>
              <a:ext uri="{FF2B5EF4-FFF2-40B4-BE49-F238E27FC236}">
                <a16:creationId xmlns="" xmlns:a16="http://schemas.microsoft.com/office/drawing/2014/main" id="{DBDAAE86-F0CF-466A-8F8B-154C9691AD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Line 17">
            <a:extLst>
              <a:ext uri="{FF2B5EF4-FFF2-40B4-BE49-F238E27FC236}">
                <a16:creationId xmlns="" xmlns:a16="http://schemas.microsoft.com/office/drawing/2014/main" id="{8087DDEC-6261-4E66-A938-F99806FDB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2" name="Line 18">
            <a:extLst>
              <a:ext uri="{FF2B5EF4-FFF2-40B4-BE49-F238E27FC236}">
                <a16:creationId xmlns="" xmlns:a16="http://schemas.microsoft.com/office/drawing/2014/main" id="{8C4C52D7-2B78-4425-BFCA-B0ACA4E037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3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D9A4FE8-BE86-4BAE-BC65-4D5D23BF7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6164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55F2A01-1F6A-489F-95D1-736D8EA84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536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="" xmlns:a16="http://schemas.microsoft.com/office/drawing/2014/main" id="{0488AE3E-74D7-43AD-B49A-F9C5F796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7171" name="AutoShape 3">
            <a:extLst>
              <a:ext uri="{FF2B5EF4-FFF2-40B4-BE49-F238E27FC236}">
                <a16:creationId xmlns="" xmlns:a16="http://schemas.microsoft.com/office/drawing/2014/main" id="{7E284098-761B-4BF4-B26E-DBD6319B7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656A9345-C4CE-4410-A4BF-7B6A015A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7173" name="AutoShape 5">
            <a:extLst>
              <a:ext uri="{FF2B5EF4-FFF2-40B4-BE49-F238E27FC236}">
                <a16:creationId xmlns="" xmlns:a16="http://schemas.microsoft.com/office/drawing/2014/main" id="{F8C4198E-7369-4A2F-8C61-B031ECEB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7174" name="AutoShape 6">
            <a:extLst>
              <a:ext uri="{FF2B5EF4-FFF2-40B4-BE49-F238E27FC236}">
                <a16:creationId xmlns="" xmlns:a16="http://schemas.microsoft.com/office/drawing/2014/main" id="{3556830C-14CC-4201-995E-DB1CB7B0D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="" xmlns:a16="http://schemas.microsoft.com/office/drawing/2014/main" id="{66B1BC7A-C5D0-4ECD-B608-4CE23880B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Kdo nastopa v baletu?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Line 9">
            <a:extLst>
              <a:ext uri="{FF2B5EF4-FFF2-40B4-BE49-F238E27FC236}">
                <a16:creationId xmlns="" xmlns:a16="http://schemas.microsoft.com/office/drawing/2014/main" id="{FD1200C5-1FDE-4E9F-BD71-B8C9EEAB11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Line 10">
            <a:extLst>
              <a:ext uri="{FF2B5EF4-FFF2-40B4-BE49-F238E27FC236}">
                <a16:creationId xmlns="" xmlns:a16="http://schemas.microsoft.com/office/drawing/2014/main" id="{2BAFD6D3-95E0-42A3-B0D3-CE0F9B4F7F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" name="Line 11">
            <a:extLst>
              <a:ext uri="{FF2B5EF4-FFF2-40B4-BE49-F238E27FC236}">
                <a16:creationId xmlns="" xmlns:a16="http://schemas.microsoft.com/office/drawing/2014/main" id="{0D2B72B6-995C-47C4-8D91-623AB77481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Line 12">
            <a:extLst>
              <a:ext uri="{FF2B5EF4-FFF2-40B4-BE49-F238E27FC236}">
                <a16:creationId xmlns="" xmlns:a16="http://schemas.microsoft.com/office/drawing/2014/main" id="{EAD66C86-C26F-40CE-A285-CA59FEE02B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Line 13">
            <a:extLst>
              <a:ext uri="{FF2B5EF4-FFF2-40B4-BE49-F238E27FC236}">
                <a16:creationId xmlns="" xmlns:a16="http://schemas.microsoft.com/office/drawing/2014/main" id="{D671574F-099C-40E2-BCD5-455A30803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Line 14">
            <a:extLst>
              <a:ext uri="{FF2B5EF4-FFF2-40B4-BE49-F238E27FC236}">
                <a16:creationId xmlns="" xmlns:a16="http://schemas.microsoft.com/office/drawing/2014/main" id="{AC76E053-71A4-48DD-A092-9619091832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Line 15">
            <a:extLst>
              <a:ext uri="{FF2B5EF4-FFF2-40B4-BE49-F238E27FC236}">
                <a16:creationId xmlns="" xmlns:a16="http://schemas.microsoft.com/office/drawing/2014/main" id="{8DE40160-AE14-4E30-9552-5E191C81FC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3" name="Line 16">
            <a:extLst>
              <a:ext uri="{FF2B5EF4-FFF2-40B4-BE49-F238E27FC236}">
                <a16:creationId xmlns="" xmlns:a16="http://schemas.microsoft.com/office/drawing/2014/main" id="{5BAD1B7A-F9F3-4166-9992-207067A36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4" name="Line 17">
            <a:extLst>
              <a:ext uri="{FF2B5EF4-FFF2-40B4-BE49-F238E27FC236}">
                <a16:creationId xmlns="" xmlns:a16="http://schemas.microsoft.com/office/drawing/2014/main" id="{B422612E-B550-41BD-874E-54912CA99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Line 18">
            <a:extLst>
              <a:ext uri="{FF2B5EF4-FFF2-40B4-BE49-F238E27FC236}">
                <a16:creationId xmlns="" xmlns:a16="http://schemas.microsoft.com/office/drawing/2014/main" id="{86C3B817-563D-4330-8BB6-7880CD5149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6" name="Content Placeholder 1">
            <a:extLst>
              <a:ext uri="{FF2B5EF4-FFF2-40B4-BE49-F238E27FC236}">
                <a16:creationId xmlns="" xmlns:a16="http://schemas.microsoft.com/office/drawing/2014/main" id="{963DECC4-DF1C-43C4-8571-B61AD5A34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B427E16F-AE1D-4F89-AF88-E8D06DDA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670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plesalci, pevci in orkester</a:t>
            </a:r>
            <a:endParaRPr lang="en-US" altLang="en-US" sz="40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pevci in plesalci</a:t>
            </a:r>
            <a:endParaRPr lang="en-US" altLang="en-US" sz="40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plesalci in orkester</a:t>
            </a:r>
            <a:endParaRPr lang="en-US" altLang="en-US" sz="40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</a:t>
            </a:r>
            <a:r>
              <a:rPr lang="sl-SI" altLang="en-US" sz="4800" b="1" kern="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pevci, zbor, plesalci in orkester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="" xmlns:a16="http://schemas.microsoft.com/office/drawing/2014/main" id="{C02F993A-532F-424E-921A-3C43CAA30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C7DC3E6D-CC2B-4150-9089-A3D99C2873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3.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Line 4">
            <a:extLst>
              <a:ext uri="{FF2B5EF4-FFF2-40B4-BE49-F238E27FC236}">
                <a16:creationId xmlns="" xmlns:a16="http://schemas.microsoft.com/office/drawing/2014/main" id="{4720E4A4-D4E3-4699-9285-DF7DC4E9BF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Line 5">
            <a:extLst>
              <a:ext uri="{FF2B5EF4-FFF2-40B4-BE49-F238E27FC236}">
                <a16:creationId xmlns="" xmlns:a16="http://schemas.microsoft.com/office/drawing/2014/main" id="{9DC9CF4D-51C0-4628-A2E7-4540E13C42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="" xmlns:a16="http://schemas.microsoft.com/office/drawing/2014/main" id="{26C56812-B8B5-4193-A3A5-0FB557DCA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9219" name="AutoShape 3">
            <a:extLst>
              <a:ext uri="{FF2B5EF4-FFF2-40B4-BE49-F238E27FC236}">
                <a16:creationId xmlns="" xmlns:a16="http://schemas.microsoft.com/office/drawing/2014/main" id="{CF87139B-F41D-44CC-AD82-F2E5AEFAD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9220" name="AutoShape 4">
            <a:extLst>
              <a:ext uri="{FF2B5EF4-FFF2-40B4-BE49-F238E27FC236}">
                <a16:creationId xmlns="" xmlns:a16="http://schemas.microsoft.com/office/drawing/2014/main" id="{DD6E88B0-4033-44E6-BC2F-7E49F75E1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9221" name="AutoShape 5">
            <a:extLst>
              <a:ext uri="{FF2B5EF4-FFF2-40B4-BE49-F238E27FC236}">
                <a16:creationId xmlns="" xmlns:a16="http://schemas.microsoft.com/office/drawing/2014/main" id="{8F899E76-FCE5-4006-93A0-AA0D4097A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9222" name="AutoShape 6">
            <a:extLst>
              <a:ext uri="{FF2B5EF4-FFF2-40B4-BE49-F238E27FC236}">
                <a16:creationId xmlns="" xmlns:a16="http://schemas.microsoft.com/office/drawing/2014/main" id="{41D21F62-8B81-4EEB-A3C1-50FEFD52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="" xmlns:a16="http://schemas.microsoft.com/office/drawing/2014/main" id="{6C2C8EFC-FB4C-4C9E-B1B3-630C7F465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Kakšna je naloga skladatelja? 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="" xmlns:a16="http://schemas.microsoft.com/office/drawing/2014/main" id="{63A44055-9DBB-4AE3-A1E0-2EC8CEDC2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743200"/>
            <a:ext cx="80010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sl-SI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skrbi za sceno na odru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napiše besedilo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oblikuje plesno dogajanje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napiše glasbo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Line 9">
            <a:extLst>
              <a:ext uri="{FF2B5EF4-FFF2-40B4-BE49-F238E27FC236}">
                <a16:creationId xmlns="" xmlns:a16="http://schemas.microsoft.com/office/drawing/2014/main" id="{63A9FDA5-DA34-4F37-BD37-3D1456866E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Line 10">
            <a:extLst>
              <a:ext uri="{FF2B5EF4-FFF2-40B4-BE49-F238E27FC236}">
                <a16:creationId xmlns="" xmlns:a16="http://schemas.microsoft.com/office/drawing/2014/main" id="{5B0A357E-9830-44CC-82FF-A3934A3404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7" name="Line 11">
            <a:extLst>
              <a:ext uri="{FF2B5EF4-FFF2-40B4-BE49-F238E27FC236}">
                <a16:creationId xmlns="" xmlns:a16="http://schemas.microsoft.com/office/drawing/2014/main" id="{7A29E28E-8AFB-4CE2-8045-EF1E0A26B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Line 12">
            <a:extLst>
              <a:ext uri="{FF2B5EF4-FFF2-40B4-BE49-F238E27FC236}">
                <a16:creationId xmlns="" xmlns:a16="http://schemas.microsoft.com/office/drawing/2014/main" id="{50CA7C31-C39B-48D1-8945-F1B74C9DC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Line 13">
            <a:extLst>
              <a:ext uri="{FF2B5EF4-FFF2-40B4-BE49-F238E27FC236}">
                <a16:creationId xmlns="" xmlns:a16="http://schemas.microsoft.com/office/drawing/2014/main" id="{C81B401D-7C42-45F9-893D-4BAEFE62D0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Line 14">
            <a:extLst>
              <a:ext uri="{FF2B5EF4-FFF2-40B4-BE49-F238E27FC236}">
                <a16:creationId xmlns="" xmlns:a16="http://schemas.microsoft.com/office/drawing/2014/main" id="{2A60104A-A120-49CE-8C35-83311FEB32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1" name="Line 15">
            <a:extLst>
              <a:ext uri="{FF2B5EF4-FFF2-40B4-BE49-F238E27FC236}">
                <a16:creationId xmlns="" xmlns:a16="http://schemas.microsoft.com/office/drawing/2014/main" id="{82CD3445-AF11-4637-829B-53D774D984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2" name="Line 16">
            <a:extLst>
              <a:ext uri="{FF2B5EF4-FFF2-40B4-BE49-F238E27FC236}">
                <a16:creationId xmlns="" xmlns:a16="http://schemas.microsoft.com/office/drawing/2014/main" id="{09B75956-CCF2-43A6-BA56-5C30903C8E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3" name="Line 17">
            <a:extLst>
              <a:ext uri="{FF2B5EF4-FFF2-40B4-BE49-F238E27FC236}">
                <a16:creationId xmlns="" xmlns:a16="http://schemas.microsoft.com/office/drawing/2014/main" id="{35C719D7-0E0C-4FA7-9C9F-255459042F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4" name="Line 18">
            <a:extLst>
              <a:ext uri="{FF2B5EF4-FFF2-40B4-BE49-F238E27FC236}">
                <a16:creationId xmlns="" xmlns:a16="http://schemas.microsoft.com/office/drawing/2014/main" id="{ED5F5E6B-A2F6-48C9-97DA-0A3B37CE66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5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52DC1F6-7487-4D15-8562-673B6824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03763EF-8003-4787-B08D-B5B0AFA7D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946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="" xmlns:a16="http://schemas.microsoft.com/office/drawing/2014/main" id="{B1027A2D-C132-4055-8F43-0AB53644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0243" name="AutoShape 3">
            <a:extLst>
              <a:ext uri="{FF2B5EF4-FFF2-40B4-BE49-F238E27FC236}">
                <a16:creationId xmlns="" xmlns:a16="http://schemas.microsoft.com/office/drawing/2014/main" id="{72DB5ADC-27C3-410A-8B44-606CD67F3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19373950-019E-4515-AF6B-07E3750E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73405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0245" name="AutoShape 5">
            <a:extLst>
              <a:ext uri="{FF2B5EF4-FFF2-40B4-BE49-F238E27FC236}">
                <a16:creationId xmlns="" xmlns:a16="http://schemas.microsoft.com/office/drawing/2014/main" id="{40294064-EF77-4923-9083-8D5F6504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0246" name="AutoShape 6">
            <a:extLst>
              <a:ext uri="{FF2B5EF4-FFF2-40B4-BE49-F238E27FC236}">
                <a16:creationId xmlns="" xmlns:a16="http://schemas.microsoft.com/office/drawing/2014/main" id="{F449E04A-B926-4DFC-B00C-C5E90737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="" xmlns:a16="http://schemas.microsoft.com/office/drawing/2014/main" id="{AA7DA249-B53E-4331-87FB-62918E9AD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Kakšna je naloga skladatelja? 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Line 9">
            <a:extLst>
              <a:ext uri="{FF2B5EF4-FFF2-40B4-BE49-F238E27FC236}">
                <a16:creationId xmlns="" xmlns:a16="http://schemas.microsoft.com/office/drawing/2014/main" id="{1CA580A4-5C0B-4D4C-9B35-21B09AC402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Line 10">
            <a:extLst>
              <a:ext uri="{FF2B5EF4-FFF2-40B4-BE49-F238E27FC236}">
                <a16:creationId xmlns="" xmlns:a16="http://schemas.microsoft.com/office/drawing/2014/main" id="{A4C3F80F-5A6C-4336-BC18-83C7EF79B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1">
            <a:extLst>
              <a:ext uri="{FF2B5EF4-FFF2-40B4-BE49-F238E27FC236}">
                <a16:creationId xmlns="" xmlns:a16="http://schemas.microsoft.com/office/drawing/2014/main" id="{0931D4D2-7E19-407E-9455-D32DB70366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Line 12">
            <a:extLst>
              <a:ext uri="{FF2B5EF4-FFF2-40B4-BE49-F238E27FC236}">
                <a16:creationId xmlns="" xmlns:a16="http://schemas.microsoft.com/office/drawing/2014/main" id="{828D3DE9-AAE9-42B9-8504-691BB37966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Line 13">
            <a:extLst>
              <a:ext uri="{FF2B5EF4-FFF2-40B4-BE49-F238E27FC236}">
                <a16:creationId xmlns="" xmlns:a16="http://schemas.microsoft.com/office/drawing/2014/main" id="{8CC147F5-1B24-4A93-890A-03476E8DD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Line 14">
            <a:extLst>
              <a:ext uri="{FF2B5EF4-FFF2-40B4-BE49-F238E27FC236}">
                <a16:creationId xmlns="" xmlns:a16="http://schemas.microsoft.com/office/drawing/2014/main" id="{6AF1E1DF-D39A-452D-B1A7-D92A1C6C47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Line 15">
            <a:extLst>
              <a:ext uri="{FF2B5EF4-FFF2-40B4-BE49-F238E27FC236}">
                <a16:creationId xmlns="" xmlns:a16="http://schemas.microsoft.com/office/drawing/2014/main" id="{21E1F983-1E63-440C-8ABC-28A1A74C7A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Line 16">
            <a:extLst>
              <a:ext uri="{FF2B5EF4-FFF2-40B4-BE49-F238E27FC236}">
                <a16:creationId xmlns="" xmlns:a16="http://schemas.microsoft.com/office/drawing/2014/main" id="{A3549D74-7BB3-4F95-B6C9-EFC5B6AD12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Line 17">
            <a:extLst>
              <a:ext uri="{FF2B5EF4-FFF2-40B4-BE49-F238E27FC236}">
                <a16:creationId xmlns="" xmlns:a16="http://schemas.microsoft.com/office/drawing/2014/main" id="{58104D8E-05E4-432F-90D4-E8D9A20605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Line 18">
            <a:extLst>
              <a:ext uri="{FF2B5EF4-FFF2-40B4-BE49-F238E27FC236}">
                <a16:creationId xmlns="" xmlns:a16="http://schemas.microsoft.com/office/drawing/2014/main" id="{E7B79EC0-C74F-409F-A80E-5F1291D3CB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Content Placeholder 1">
            <a:extLst>
              <a:ext uri="{FF2B5EF4-FFF2-40B4-BE49-F238E27FC236}">
                <a16:creationId xmlns="" xmlns:a16="http://schemas.microsoft.com/office/drawing/2014/main" id="{8C8A47DA-596C-41CE-B85D-838B74D456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BB66C020-BCB6-4AD5-AD6C-93CC3AF6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8001000" cy="388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sl-SI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 dirty="0">
                <a:solidFill>
                  <a:srgbClr val="FFFFFF"/>
                </a:solidFill>
                <a:latin typeface="Arial" panose="020B0604020202020204" pitchFamily="34" charset="0"/>
              </a:rPr>
              <a:t>skrbi za sceno na odru</a:t>
            </a:r>
            <a:endParaRPr lang="en-US" altLang="en-US" sz="4800" kern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 dirty="0">
                <a:solidFill>
                  <a:srgbClr val="FFFFFF"/>
                </a:solidFill>
                <a:latin typeface="Arial" panose="020B0604020202020204" pitchFamily="34" charset="0"/>
              </a:rPr>
              <a:t>napiše besedilo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 dirty="0">
                <a:solidFill>
                  <a:srgbClr val="FFFFFF"/>
                </a:solidFill>
                <a:latin typeface="Arial" panose="020B0604020202020204" pitchFamily="34" charset="0"/>
              </a:rPr>
              <a:t>oblikuje plesno dogajanje</a:t>
            </a:r>
            <a:endParaRPr lang="en-US" altLang="en-US" sz="4800" kern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 dirty="0">
                <a:solidFill>
                  <a:srgbClr val="FFFFFF"/>
                </a:solidFill>
                <a:latin typeface="Arial" panose="020B0604020202020204" pitchFamily="34" charset="0"/>
              </a:rPr>
              <a:t>napiše glasbo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1611B35B-7A9A-4E26-8267-3B882F94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212393E3-6672-415F-A659-621FE4E5AA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4.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Line 4">
            <a:extLst>
              <a:ext uri="{FF2B5EF4-FFF2-40B4-BE49-F238E27FC236}">
                <a16:creationId xmlns="" xmlns:a16="http://schemas.microsoft.com/office/drawing/2014/main" id="{8849A804-E274-441F-A543-DCC7A66DFB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="" xmlns:a16="http://schemas.microsoft.com/office/drawing/2014/main" id="{39D3F22E-1AD5-4E01-B384-C261F4FCC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="" xmlns:a16="http://schemas.microsoft.com/office/drawing/2014/main" id="{6B665D72-3FBB-451D-9147-6E0BC206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2291" name="AutoShape 3">
            <a:extLst>
              <a:ext uri="{FF2B5EF4-FFF2-40B4-BE49-F238E27FC236}">
                <a16:creationId xmlns="" xmlns:a16="http://schemas.microsoft.com/office/drawing/2014/main" id="{2B473486-70A1-4A48-B9C4-BFD18164F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2292" name="AutoShape 4">
            <a:extLst>
              <a:ext uri="{FF2B5EF4-FFF2-40B4-BE49-F238E27FC236}">
                <a16:creationId xmlns="" xmlns:a16="http://schemas.microsoft.com/office/drawing/2014/main" id="{E423528C-3A80-462E-8E83-E6EDF6EB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2293" name="AutoShape 5">
            <a:extLst>
              <a:ext uri="{FF2B5EF4-FFF2-40B4-BE49-F238E27FC236}">
                <a16:creationId xmlns="" xmlns:a16="http://schemas.microsoft.com/office/drawing/2014/main" id="{03B9C444-2A73-473B-A7F4-445CDA19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88913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2294" name="AutoShape 6">
            <a:extLst>
              <a:ext uri="{FF2B5EF4-FFF2-40B4-BE49-F238E27FC236}">
                <a16:creationId xmlns="" xmlns:a16="http://schemas.microsoft.com/office/drawing/2014/main" id="{559C6EE2-605E-45B8-8D90-8A8AD0CF2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9463" name="Rectangle 7">
            <a:extLst>
              <a:ext uri="{FF2B5EF4-FFF2-40B4-BE49-F238E27FC236}">
                <a16:creationId xmlns="" xmlns:a16="http://schemas.microsoft.com/office/drawing/2014/main" id="{08F67473-0AF4-44C5-A7E7-5C8175C05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Kakšna je naloga koreografa?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Rectangle 8">
            <a:extLst>
              <a:ext uri="{FF2B5EF4-FFF2-40B4-BE49-F238E27FC236}">
                <a16:creationId xmlns="" xmlns:a16="http://schemas.microsoft.com/office/drawing/2014/main" id="{A5386EBD-E82D-4C7F-B465-63FE36AAF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400">
                <a:solidFill>
                  <a:schemeClr val="bg1"/>
                </a:solidFill>
                <a:latin typeface="Arial" panose="020B0604020202020204" pitchFamily="34" charset="0"/>
              </a:rPr>
              <a:t>oblikuje plesno dogajanje</a:t>
            </a:r>
            <a:endParaRPr lang="en-US" altLang="en-US" sz="4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400">
                <a:solidFill>
                  <a:schemeClr val="bg1"/>
                </a:solidFill>
                <a:latin typeface="Arial" panose="020B0604020202020204" pitchFamily="34" charset="0"/>
              </a:rPr>
              <a:t>napiše besedilo</a:t>
            </a:r>
            <a:endParaRPr lang="en-US" altLang="en-US" sz="4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400">
                <a:solidFill>
                  <a:schemeClr val="bg1"/>
                </a:solidFill>
                <a:latin typeface="Arial" panose="020B0604020202020204" pitchFamily="34" charset="0"/>
              </a:rPr>
              <a:t>skrbi za sceno na odru</a:t>
            </a:r>
            <a:endParaRPr lang="en-US" altLang="en-US" sz="4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400">
                <a:solidFill>
                  <a:schemeClr val="bg1"/>
                </a:solidFill>
                <a:latin typeface="Arial" panose="020B0604020202020204" pitchFamily="34" charset="0"/>
              </a:rPr>
              <a:t>napiše glasbo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="" xmlns:a16="http://schemas.microsoft.com/office/drawing/2014/main" id="{A921CE20-3805-46EF-BB67-8F055D2FF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" name="Line 10">
            <a:extLst>
              <a:ext uri="{FF2B5EF4-FFF2-40B4-BE49-F238E27FC236}">
                <a16:creationId xmlns="" xmlns:a16="http://schemas.microsoft.com/office/drawing/2014/main" id="{99DC1D31-5CFC-4A8D-8332-78F643E16F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Line 11">
            <a:extLst>
              <a:ext uri="{FF2B5EF4-FFF2-40B4-BE49-F238E27FC236}">
                <a16:creationId xmlns="" xmlns:a16="http://schemas.microsoft.com/office/drawing/2014/main" id="{BBA508E1-7EC8-4C55-BCC9-E4A6E5591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Line 12">
            <a:extLst>
              <a:ext uri="{FF2B5EF4-FFF2-40B4-BE49-F238E27FC236}">
                <a16:creationId xmlns="" xmlns:a16="http://schemas.microsoft.com/office/drawing/2014/main" id="{1D2D8A7E-0F3E-4853-B5B0-0B60F924E4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1" name="Line 13">
            <a:extLst>
              <a:ext uri="{FF2B5EF4-FFF2-40B4-BE49-F238E27FC236}">
                <a16:creationId xmlns="" xmlns:a16="http://schemas.microsoft.com/office/drawing/2014/main" id="{905C33E4-5638-4862-87CF-9C67A8DED2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Line 14">
            <a:extLst>
              <a:ext uri="{FF2B5EF4-FFF2-40B4-BE49-F238E27FC236}">
                <a16:creationId xmlns="" xmlns:a16="http://schemas.microsoft.com/office/drawing/2014/main" id="{B98D4715-0E96-4F3E-AF00-E7123893DE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3" name="Line 15">
            <a:extLst>
              <a:ext uri="{FF2B5EF4-FFF2-40B4-BE49-F238E27FC236}">
                <a16:creationId xmlns="" xmlns:a16="http://schemas.microsoft.com/office/drawing/2014/main" id="{78EA2BF7-6901-41DC-98C3-DE3A209CE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Line 16">
            <a:extLst>
              <a:ext uri="{FF2B5EF4-FFF2-40B4-BE49-F238E27FC236}">
                <a16:creationId xmlns="" xmlns:a16="http://schemas.microsoft.com/office/drawing/2014/main" id="{D3875CDE-F35F-4D0F-ACB8-8276F1CDF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5" name="Line 17">
            <a:extLst>
              <a:ext uri="{FF2B5EF4-FFF2-40B4-BE49-F238E27FC236}">
                <a16:creationId xmlns="" xmlns:a16="http://schemas.microsoft.com/office/drawing/2014/main" id="{2C5B603C-F9E8-4D21-9491-1AD656F045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6" name="Line 18">
            <a:extLst>
              <a:ext uri="{FF2B5EF4-FFF2-40B4-BE49-F238E27FC236}">
                <a16:creationId xmlns="" xmlns:a16="http://schemas.microsoft.com/office/drawing/2014/main" id="{21E96CCB-F494-4129-A309-E01E7AC1E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BBE6ADF-EBD3-4B54-92F8-35EC8A15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2308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EC585A0-3403-47E3-A504-796E6790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2356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="" xmlns:a16="http://schemas.microsoft.com/office/drawing/2014/main" id="{F2040223-C995-4EB5-94DB-49B557FB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alpha val="89803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3315" name="AutoShape 3">
            <a:extLst>
              <a:ext uri="{FF2B5EF4-FFF2-40B4-BE49-F238E27FC236}">
                <a16:creationId xmlns="" xmlns:a16="http://schemas.microsoft.com/office/drawing/2014/main" id="{58EB996E-2B78-495E-B92C-0E1079CF3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3316" name="AutoShape 4">
            <a:extLst>
              <a:ext uri="{FF2B5EF4-FFF2-40B4-BE49-F238E27FC236}">
                <a16:creationId xmlns="" xmlns:a16="http://schemas.microsoft.com/office/drawing/2014/main" id="{B7289DE8-99B4-4B86-B79E-1DDD070D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3317" name="AutoShape 5">
            <a:extLst>
              <a:ext uri="{FF2B5EF4-FFF2-40B4-BE49-F238E27FC236}">
                <a16:creationId xmlns="" xmlns:a16="http://schemas.microsoft.com/office/drawing/2014/main" id="{14E290C6-2415-458E-AB02-47734C596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3318" name="AutoShape 6">
            <a:extLst>
              <a:ext uri="{FF2B5EF4-FFF2-40B4-BE49-F238E27FC236}">
                <a16:creationId xmlns="" xmlns:a16="http://schemas.microsoft.com/office/drawing/2014/main" id="{E14787C2-C2F7-4AB8-99D2-680C140E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="" xmlns:a16="http://schemas.microsoft.com/office/drawing/2014/main" id="{9D5A1FB7-8905-45D7-8B34-6C29A0456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Kakšna je naloga koreografa?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Line 9">
            <a:extLst>
              <a:ext uri="{FF2B5EF4-FFF2-40B4-BE49-F238E27FC236}">
                <a16:creationId xmlns="" xmlns:a16="http://schemas.microsoft.com/office/drawing/2014/main" id="{06FCF00C-46D5-4343-80C2-924319622E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Line 10">
            <a:extLst>
              <a:ext uri="{FF2B5EF4-FFF2-40B4-BE49-F238E27FC236}">
                <a16:creationId xmlns="" xmlns:a16="http://schemas.microsoft.com/office/drawing/2014/main" id="{BC523299-152C-47CE-8177-D306E26F4F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Line 11">
            <a:extLst>
              <a:ext uri="{FF2B5EF4-FFF2-40B4-BE49-F238E27FC236}">
                <a16:creationId xmlns="" xmlns:a16="http://schemas.microsoft.com/office/drawing/2014/main" id="{7FC7DBE2-A682-481B-8D48-0B8DB87E49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Line 12">
            <a:extLst>
              <a:ext uri="{FF2B5EF4-FFF2-40B4-BE49-F238E27FC236}">
                <a16:creationId xmlns="" xmlns:a16="http://schemas.microsoft.com/office/drawing/2014/main" id="{87603C60-AE06-4CBF-A862-31D6D0F8EA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Line 13">
            <a:extLst>
              <a:ext uri="{FF2B5EF4-FFF2-40B4-BE49-F238E27FC236}">
                <a16:creationId xmlns="" xmlns:a16="http://schemas.microsoft.com/office/drawing/2014/main" id="{1B19A155-85FE-4C4B-92A3-86FCC59F3A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Line 14">
            <a:extLst>
              <a:ext uri="{FF2B5EF4-FFF2-40B4-BE49-F238E27FC236}">
                <a16:creationId xmlns="" xmlns:a16="http://schemas.microsoft.com/office/drawing/2014/main" id="{2A890F5D-70EF-4652-9446-42486B0B8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6" name="Line 15">
            <a:extLst>
              <a:ext uri="{FF2B5EF4-FFF2-40B4-BE49-F238E27FC236}">
                <a16:creationId xmlns="" xmlns:a16="http://schemas.microsoft.com/office/drawing/2014/main" id="{EDABDA5C-7963-45DE-8C66-48F78B874E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7" name="Line 16">
            <a:extLst>
              <a:ext uri="{FF2B5EF4-FFF2-40B4-BE49-F238E27FC236}">
                <a16:creationId xmlns="" xmlns:a16="http://schemas.microsoft.com/office/drawing/2014/main" id="{F96F40DD-ADB5-467F-BFE4-E5A798A33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8" name="Line 17">
            <a:extLst>
              <a:ext uri="{FF2B5EF4-FFF2-40B4-BE49-F238E27FC236}">
                <a16:creationId xmlns="" xmlns:a16="http://schemas.microsoft.com/office/drawing/2014/main" id="{FF9DAF75-ED0D-4ADF-A05B-4A94E84A79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9" name="Line 18">
            <a:extLst>
              <a:ext uri="{FF2B5EF4-FFF2-40B4-BE49-F238E27FC236}">
                <a16:creationId xmlns="" xmlns:a16="http://schemas.microsoft.com/office/drawing/2014/main" id="{13C4B9EF-020C-4B12-9CA2-AAE1BCDA93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0" name="Content Placeholder 1">
            <a:extLst>
              <a:ext uri="{FF2B5EF4-FFF2-40B4-BE49-F238E27FC236}">
                <a16:creationId xmlns="" xmlns:a16="http://schemas.microsoft.com/office/drawing/2014/main" id="{36A131A6-A4E2-4D2F-A1DE-E57FA0437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B56473F8-590A-4665-96DB-B90E676B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620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400" kern="0">
                <a:solidFill>
                  <a:srgbClr val="FFFFFF"/>
                </a:solidFill>
                <a:latin typeface="Arial" panose="020B0604020202020204" pitchFamily="34" charset="0"/>
              </a:rPr>
              <a:t>oblikuje plesno dogajanje</a:t>
            </a:r>
            <a:endParaRPr lang="en-US" altLang="en-US" sz="4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400" kern="0">
                <a:solidFill>
                  <a:srgbClr val="FFFFFF"/>
                </a:solidFill>
                <a:latin typeface="Arial" panose="020B0604020202020204" pitchFamily="34" charset="0"/>
              </a:rPr>
              <a:t>napiše besedilo</a:t>
            </a:r>
            <a:endParaRPr lang="en-US" altLang="en-US" sz="4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400" kern="0">
                <a:solidFill>
                  <a:srgbClr val="FFFFFF"/>
                </a:solidFill>
                <a:latin typeface="Arial" panose="020B0604020202020204" pitchFamily="34" charset="0"/>
              </a:rPr>
              <a:t>skrbi za sceno na odru</a:t>
            </a:r>
            <a:endParaRPr lang="en-US" altLang="en-US" sz="4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400" kern="0">
                <a:solidFill>
                  <a:srgbClr val="FFFFFF"/>
                </a:solidFill>
                <a:latin typeface="Arial" panose="020B0604020202020204" pitchFamily="34" charset="0"/>
              </a:rPr>
              <a:t>napiše glasbo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="" xmlns:a16="http://schemas.microsoft.com/office/drawing/2014/main" id="{B9DD2D9E-4E51-4863-AEC9-5862F1FA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C5DAC6E8-18E6-455A-A8DF-C460F870E3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5.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r>
              <a:rPr lang="en-US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0" name="Line 4">
            <a:extLst>
              <a:ext uri="{FF2B5EF4-FFF2-40B4-BE49-F238E27FC236}">
                <a16:creationId xmlns="" xmlns:a16="http://schemas.microsoft.com/office/drawing/2014/main" id="{64598F86-DEA3-4BA4-BD36-A92323FA8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="" xmlns:a16="http://schemas.microsoft.com/office/drawing/2014/main" id="{50AE05BE-8C44-4F75-9642-2A25393E87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="" xmlns:a16="http://schemas.microsoft.com/office/drawing/2014/main" id="{6D4662BB-3892-49E6-A6C2-48EF3385D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81300"/>
            <a:ext cx="8153400" cy="800100"/>
          </a:xfrm>
          <a:prstGeom prst="hexagon">
            <a:avLst>
              <a:gd name="adj" fmla="val 32364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5363" name="AutoShape 3">
            <a:extLst>
              <a:ext uri="{FF2B5EF4-FFF2-40B4-BE49-F238E27FC236}">
                <a16:creationId xmlns="" xmlns:a16="http://schemas.microsoft.com/office/drawing/2014/main" id="{50A949C3-8BE9-424D-85E7-1061307BC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5364" name="AutoShape 4">
            <a:extLst>
              <a:ext uri="{FF2B5EF4-FFF2-40B4-BE49-F238E27FC236}">
                <a16:creationId xmlns="" xmlns:a16="http://schemas.microsoft.com/office/drawing/2014/main" id="{702C3FB6-04CF-4F54-B88E-9BC52CD0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5365" name="AutoShape 5">
            <a:extLst>
              <a:ext uri="{FF2B5EF4-FFF2-40B4-BE49-F238E27FC236}">
                <a16:creationId xmlns="" xmlns:a16="http://schemas.microsoft.com/office/drawing/2014/main" id="{5402A514-0D19-4D97-9893-EC836E68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5366" name="AutoShape 6">
            <a:extLst>
              <a:ext uri="{FF2B5EF4-FFF2-40B4-BE49-F238E27FC236}">
                <a16:creationId xmlns="" xmlns:a16="http://schemas.microsoft.com/office/drawing/2014/main" id="{D9459529-8079-4D38-9453-7FC998C9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="" xmlns:a16="http://schemas.microsoft.com/office/drawing/2014/main" id="{368E34EC-92E4-4B13-A668-44946A254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 dirty="0">
                <a:solidFill>
                  <a:schemeClr val="bg1"/>
                </a:solidFill>
                <a:latin typeface="Arial" panose="020B0604020202020204" pitchFamily="34" charset="0"/>
              </a:rPr>
              <a:t>Koliko baletnih pozicij poznamo?</a:t>
            </a:r>
            <a:endParaRPr lang="en-US" altLang="en-US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Rectangle 8">
            <a:extLst>
              <a:ext uri="{FF2B5EF4-FFF2-40B4-BE49-F238E27FC236}">
                <a16:creationId xmlns="" xmlns:a16="http://schemas.microsoft.com/office/drawing/2014/main" id="{909EA4B6-6CC9-4A6E-B671-208B1A079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708276"/>
            <a:ext cx="7620000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sl-SI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 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sl-SI" altLang="en-US" sz="4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Line 9">
            <a:extLst>
              <a:ext uri="{FF2B5EF4-FFF2-40B4-BE49-F238E27FC236}">
                <a16:creationId xmlns="" xmlns:a16="http://schemas.microsoft.com/office/drawing/2014/main" id="{A0EACFE9-3FF9-46FD-8361-CB135155B9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Line 10">
            <a:extLst>
              <a:ext uri="{FF2B5EF4-FFF2-40B4-BE49-F238E27FC236}">
                <a16:creationId xmlns="" xmlns:a16="http://schemas.microsoft.com/office/drawing/2014/main" id="{A0FA4CF5-748B-4678-88A5-EC047785B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Line 11">
            <a:extLst>
              <a:ext uri="{FF2B5EF4-FFF2-40B4-BE49-F238E27FC236}">
                <a16:creationId xmlns="" xmlns:a16="http://schemas.microsoft.com/office/drawing/2014/main" id="{9755DF89-B968-4297-B70E-08018A6E44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Line 12">
            <a:extLst>
              <a:ext uri="{FF2B5EF4-FFF2-40B4-BE49-F238E27FC236}">
                <a16:creationId xmlns="" xmlns:a16="http://schemas.microsoft.com/office/drawing/2014/main" id="{C1823E3A-CC54-4926-B159-2929213004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Line 13">
            <a:extLst>
              <a:ext uri="{FF2B5EF4-FFF2-40B4-BE49-F238E27FC236}">
                <a16:creationId xmlns="" xmlns:a16="http://schemas.microsoft.com/office/drawing/2014/main" id="{24048170-FBDD-4B77-9A22-96D709C2FC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4" name="Line 14">
            <a:extLst>
              <a:ext uri="{FF2B5EF4-FFF2-40B4-BE49-F238E27FC236}">
                <a16:creationId xmlns="" xmlns:a16="http://schemas.microsoft.com/office/drawing/2014/main" id="{72AD3DFC-2FB3-439E-8B8D-21BBBC7B7E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Line 15">
            <a:extLst>
              <a:ext uri="{FF2B5EF4-FFF2-40B4-BE49-F238E27FC236}">
                <a16:creationId xmlns="" xmlns:a16="http://schemas.microsoft.com/office/drawing/2014/main" id="{9ABB50BE-FC35-4BD4-A17C-B9BEF7A8B2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6" name="Line 16">
            <a:extLst>
              <a:ext uri="{FF2B5EF4-FFF2-40B4-BE49-F238E27FC236}">
                <a16:creationId xmlns="" xmlns:a16="http://schemas.microsoft.com/office/drawing/2014/main" id="{58BCF441-13E2-4AEA-9CD2-05232F3F1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7" name="Line 17">
            <a:extLst>
              <a:ext uri="{FF2B5EF4-FFF2-40B4-BE49-F238E27FC236}">
                <a16:creationId xmlns="" xmlns:a16="http://schemas.microsoft.com/office/drawing/2014/main" id="{BE7B2BBD-6652-47C7-8A94-3A4EA5F9CB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8" name="Line 18">
            <a:extLst>
              <a:ext uri="{FF2B5EF4-FFF2-40B4-BE49-F238E27FC236}">
                <a16:creationId xmlns="" xmlns:a16="http://schemas.microsoft.com/office/drawing/2014/main" id="{3B21B488-97FF-4429-B95C-03E96CD0A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9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9CE62FAD-67BE-403B-A12C-53FF4A103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5380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C6801BF-84DF-4D94-AB29-F7936B40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3175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C8833E-6D53-4C45-AEF5-197E00EA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293288"/>
            <a:ext cx="5576113" cy="154244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Balet je zelo podoben operi, le da petje zamenja govorica telesa. Balet se je najprej pojavil samo kot del opere in si je tako utrl pot v gledališče.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D0D217DA-943B-454C-81E0-3F793554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95" y="196075"/>
            <a:ext cx="5073762" cy="323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era | History &amp; Facts | Britannica">
            <a:extLst>
              <a:ext uri="{FF2B5EF4-FFF2-40B4-BE49-F238E27FC236}">
                <a16:creationId xmlns="" xmlns:a16="http://schemas.microsoft.com/office/drawing/2014/main" id="{7765263C-747A-438E-BAAC-886A6659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8" y="3075262"/>
            <a:ext cx="5054243" cy="33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1AB88EF-B69A-4D88-92CC-0771EAF8B601}"/>
              </a:ext>
            </a:extLst>
          </p:cNvPr>
          <p:cNvSpPr txBox="1">
            <a:spLocks/>
          </p:cNvSpPr>
          <p:nvPr/>
        </p:nvSpPr>
        <p:spPr>
          <a:xfrm>
            <a:off x="582952" y="1835736"/>
            <a:ext cx="4876800" cy="159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Baletni plesalci s plesom in mimiko »pripovedujejo« gledalcem zgodbo.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977910F-B865-4663-879F-8B18B6B61BA5}"/>
              </a:ext>
            </a:extLst>
          </p:cNvPr>
          <p:cNvSpPr txBox="1">
            <a:spLocks/>
          </p:cNvSpPr>
          <p:nvPr/>
        </p:nvSpPr>
        <p:spPr>
          <a:xfrm>
            <a:off x="6933275" y="4399662"/>
            <a:ext cx="3616013" cy="159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/>
              <a:t>Balet je glasbeno - gledališka predstava, v kateri plesalci med plesom s posebno govorico gibov izražajo glasbo in različne vsebine.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09E211D1-D2FE-4885-8F70-C8F3AB95A0AF}"/>
              </a:ext>
            </a:extLst>
          </p:cNvPr>
          <p:cNvSpPr txBox="1">
            <a:spLocks/>
          </p:cNvSpPr>
          <p:nvPr/>
        </p:nvSpPr>
        <p:spPr>
          <a:xfrm>
            <a:off x="7660461" y="3923726"/>
            <a:ext cx="4876800" cy="159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/>
              <a:t>Kaj je BALET?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B422E3-EF39-4936-99C0-A31762DBC437}"/>
              </a:ext>
            </a:extLst>
          </p:cNvPr>
          <p:cNvSpPr/>
          <p:nvPr/>
        </p:nvSpPr>
        <p:spPr>
          <a:xfrm>
            <a:off x="6723603" y="3811604"/>
            <a:ext cx="3859730" cy="2181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0056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1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="" xmlns:a16="http://schemas.microsoft.com/office/drawing/2014/main" id="{97B339B0-782F-4756-B980-06FEF0FFE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6387" name="AutoShape 3">
            <a:extLst>
              <a:ext uri="{FF2B5EF4-FFF2-40B4-BE49-F238E27FC236}">
                <a16:creationId xmlns="" xmlns:a16="http://schemas.microsoft.com/office/drawing/2014/main" id="{C0934D20-F836-4816-B6DD-58551DB01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6388" name="AutoShape 4">
            <a:extLst>
              <a:ext uri="{FF2B5EF4-FFF2-40B4-BE49-F238E27FC236}">
                <a16:creationId xmlns="" xmlns:a16="http://schemas.microsoft.com/office/drawing/2014/main" id="{A2C813A0-87AD-4513-9916-E71D5D9F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6389" name="AutoShape 5">
            <a:extLst>
              <a:ext uri="{FF2B5EF4-FFF2-40B4-BE49-F238E27FC236}">
                <a16:creationId xmlns="" xmlns:a16="http://schemas.microsoft.com/office/drawing/2014/main" id="{7F25C6B6-ABB4-4EA9-B3F7-FF357800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6390" name="AutoShape 6">
            <a:extLst>
              <a:ext uri="{FF2B5EF4-FFF2-40B4-BE49-F238E27FC236}">
                <a16:creationId xmlns="" xmlns:a16="http://schemas.microsoft.com/office/drawing/2014/main" id="{F2A72C4E-B1A2-42B7-8956-C30C3E07A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="" xmlns:a16="http://schemas.microsoft.com/office/drawing/2014/main" id="{54FDD2BE-2C0D-4A6B-9666-DB7EE2E8B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Koliko baletnih pozicij poznamo?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Line 9">
            <a:extLst>
              <a:ext uri="{FF2B5EF4-FFF2-40B4-BE49-F238E27FC236}">
                <a16:creationId xmlns="" xmlns:a16="http://schemas.microsoft.com/office/drawing/2014/main" id="{5FB6A9F8-182B-4896-B43A-7140C21886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Line 10">
            <a:extLst>
              <a:ext uri="{FF2B5EF4-FFF2-40B4-BE49-F238E27FC236}">
                <a16:creationId xmlns="" xmlns:a16="http://schemas.microsoft.com/office/drawing/2014/main" id="{66F1B39B-D3E7-4EE4-9EE6-ED8DCD8A9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Line 11">
            <a:extLst>
              <a:ext uri="{FF2B5EF4-FFF2-40B4-BE49-F238E27FC236}">
                <a16:creationId xmlns="" xmlns:a16="http://schemas.microsoft.com/office/drawing/2014/main" id="{0525259D-61CC-4FCC-AFF1-A3A8E1737D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Line 12">
            <a:extLst>
              <a:ext uri="{FF2B5EF4-FFF2-40B4-BE49-F238E27FC236}">
                <a16:creationId xmlns="" xmlns:a16="http://schemas.microsoft.com/office/drawing/2014/main" id="{6232AFC6-0C05-49B9-8486-90C45912BE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Line 13">
            <a:extLst>
              <a:ext uri="{FF2B5EF4-FFF2-40B4-BE49-F238E27FC236}">
                <a16:creationId xmlns="" xmlns:a16="http://schemas.microsoft.com/office/drawing/2014/main" id="{C39BA422-B145-4883-B5B0-CC98D62F0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Line 14">
            <a:extLst>
              <a:ext uri="{FF2B5EF4-FFF2-40B4-BE49-F238E27FC236}">
                <a16:creationId xmlns="" xmlns:a16="http://schemas.microsoft.com/office/drawing/2014/main" id="{C8DD9B2E-7CF7-4765-8739-062A79320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Line 15">
            <a:extLst>
              <a:ext uri="{FF2B5EF4-FFF2-40B4-BE49-F238E27FC236}">
                <a16:creationId xmlns="" xmlns:a16="http://schemas.microsoft.com/office/drawing/2014/main" id="{65C5DE05-5E29-48D1-848E-862E96B7DD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Line 16">
            <a:extLst>
              <a:ext uri="{FF2B5EF4-FFF2-40B4-BE49-F238E27FC236}">
                <a16:creationId xmlns="" xmlns:a16="http://schemas.microsoft.com/office/drawing/2014/main" id="{9AD6BC4A-1D95-428D-9F63-F0E1AD2E92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0" name="Line 17">
            <a:extLst>
              <a:ext uri="{FF2B5EF4-FFF2-40B4-BE49-F238E27FC236}">
                <a16:creationId xmlns="" xmlns:a16="http://schemas.microsoft.com/office/drawing/2014/main" id="{B9D73800-FB27-4348-BF66-ED7AB117C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1" name="Line 18">
            <a:extLst>
              <a:ext uri="{FF2B5EF4-FFF2-40B4-BE49-F238E27FC236}">
                <a16:creationId xmlns="" xmlns:a16="http://schemas.microsoft.com/office/drawing/2014/main" id="{922587BB-E17B-4759-A8AD-3B4FF17C1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="" xmlns:a16="http://schemas.microsoft.com/office/drawing/2014/main" id="{F0B0102C-1F7B-48E8-9348-D1122B6E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730501"/>
            <a:ext cx="7620000" cy="3921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sl-SI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 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sl-SI" altLang="en-US" sz="4800" b="1" kern="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3" name="Content Placeholder 1">
            <a:extLst>
              <a:ext uri="{FF2B5EF4-FFF2-40B4-BE49-F238E27FC236}">
                <a16:creationId xmlns="" xmlns:a16="http://schemas.microsoft.com/office/drawing/2014/main" id="{B47710B7-B928-43D9-B612-E5F773160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0" y="1828800"/>
            <a:ext cx="7772400" cy="4114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="" xmlns:a16="http://schemas.microsoft.com/office/drawing/2014/main" id="{28423809-9649-45F7-8B5B-64E70A3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5BF07FCF-6970-4FC7-BF0A-2141AD6C53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6.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Line 4">
            <a:extLst>
              <a:ext uri="{FF2B5EF4-FFF2-40B4-BE49-F238E27FC236}">
                <a16:creationId xmlns="" xmlns:a16="http://schemas.microsoft.com/office/drawing/2014/main" id="{15930EEE-B07B-40BE-9CA3-B5CA6593C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Line 5">
            <a:extLst>
              <a:ext uri="{FF2B5EF4-FFF2-40B4-BE49-F238E27FC236}">
                <a16:creationId xmlns="" xmlns:a16="http://schemas.microsoft.com/office/drawing/2014/main" id="{C6C8637A-DE06-4B74-966A-CDE70F5F63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extLst>
              <a:ext uri="{FF2B5EF4-FFF2-40B4-BE49-F238E27FC236}">
                <a16:creationId xmlns="" xmlns:a16="http://schemas.microsoft.com/office/drawing/2014/main" id="{D511F758-DF64-4A09-AE08-848D1E67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8435" name="AutoShape 2">
            <a:extLst>
              <a:ext uri="{FF2B5EF4-FFF2-40B4-BE49-F238E27FC236}">
                <a16:creationId xmlns="" xmlns:a16="http://schemas.microsoft.com/office/drawing/2014/main" id="{326D7F99-2DEF-403A-8D8C-B9484499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="" xmlns:a16="http://schemas.microsoft.com/office/drawing/2014/main" id="{CDF72C74-AD5A-4DEB-AF1F-C262BEB8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8437" name="AutoShape 5">
            <a:extLst>
              <a:ext uri="{FF2B5EF4-FFF2-40B4-BE49-F238E27FC236}">
                <a16:creationId xmlns="" xmlns:a16="http://schemas.microsoft.com/office/drawing/2014/main" id="{4D834AB7-99E7-4881-8E3A-DF33D63C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8438" name="AutoShape 6">
            <a:extLst>
              <a:ext uri="{FF2B5EF4-FFF2-40B4-BE49-F238E27FC236}">
                <a16:creationId xmlns="" xmlns:a16="http://schemas.microsoft.com/office/drawing/2014/main" id="{F33BAE2A-6386-411A-BE40-06C94AB6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="" xmlns:a16="http://schemas.microsoft.com/office/drawing/2014/main" id="{2BB7701C-84D7-4CC1-94B2-F1B26BEA1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dirty="0">
                <a:solidFill>
                  <a:schemeClr val="bg1"/>
                </a:solidFill>
                <a:latin typeface="Arial" panose="020B0604020202020204" pitchFamily="34" charset="0"/>
              </a:rPr>
              <a:t>Kaj je pirueta?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Rectangle 8">
            <a:extLst>
              <a:ext uri="{FF2B5EF4-FFF2-40B4-BE49-F238E27FC236}">
                <a16:creationId xmlns="" xmlns:a16="http://schemas.microsoft.com/office/drawing/2014/main" id="{F0FB8C7F-1864-40E2-B1B5-FEF84A92E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743200"/>
            <a:ext cx="8001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osnovni gib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 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obrati na prstih na razne načine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zamah z nogo navzgor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000">
                <a:solidFill>
                  <a:schemeClr val="bg1"/>
                </a:solidFill>
                <a:latin typeface="Arial" panose="020B0604020202020204" pitchFamily="34" charset="0"/>
              </a:rPr>
              <a:t>plesna dvorana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Line 9">
            <a:extLst>
              <a:ext uri="{FF2B5EF4-FFF2-40B4-BE49-F238E27FC236}">
                <a16:creationId xmlns="" xmlns:a16="http://schemas.microsoft.com/office/drawing/2014/main" id="{B0BA76BE-58CC-459E-B241-5A711C9727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Line 10">
            <a:extLst>
              <a:ext uri="{FF2B5EF4-FFF2-40B4-BE49-F238E27FC236}">
                <a16:creationId xmlns="" xmlns:a16="http://schemas.microsoft.com/office/drawing/2014/main" id="{38FF91E2-5D37-47DC-87D7-7D7D03B6FB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3" name="Line 11">
            <a:extLst>
              <a:ext uri="{FF2B5EF4-FFF2-40B4-BE49-F238E27FC236}">
                <a16:creationId xmlns="" xmlns:a16="http://schemas.microsoft.com/office/drawing/2014/main" id="{D4424FAD-8603-4D60-99EB-60C6831F17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Line 12">
            <a:extLst>
              <a:ext uri="{FF2B5EF4-FFF2-40B4-BE49-F238E27FC236}">
                <a16:creationId xmlns="" xmlns:a16="http://schemas.microsoft.com/office/drawing/2014/main" id="{8728A97F-5DE3-4D1B-A361-7122B6E8E4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Line 13">
            <a:extLst>
              <a:ext uri="{FF2B5EF4-FFF2-40B4-BE49-F238E27FC236}">
                <a16:creationId xmlns="" xmlns:a16="http://schemas.microsoft.com/office/drawing/2014/main" id="{A4C372CB-82CA-408E-9193-735129BD05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Line 14">
            <a:extLst>
              <a:ext uri="{FF2B5EF4-FFF2-40B4-BE49-F238E27FC236}">
                <a16:creationId xmlns="" xmlns:a16="http://schemas.microsoft.com/office/drawing/2014/main" id="{19469BDC-3852-47E2-99A4-4A0DA2BA6A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="" xmlns:a16="http://schemas.microsoft.com/office/drawing/2014/main" id="{ABD6DA12-474E-4BC7-AFA3-79F082DDB9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8" name="Line 16">
            <a:extLst>
              <a:ext uri="{FF2B5EF4-FFF2-40B4-BE49-F238E27FC236}">
                <a16:creationId xmlns="" xmlns:a16="http://schemas.microsoft.com/office/drawing/2014/main" id="{68ACA46F-7025-4C3A-865E-C91A0D93E8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Line 17">
            <a:extLst>
              <a:ext uri="{FF2B5EF4-FFF2-40B4-BE49-F238E27FC236}">
                <a16:creationId xmlns="" xmlns:a16="http://schemas.microsoft.com/office/drawing/2014/main" id="{EE40031B-1201-43EF-AE43-C042723D0A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0" name="Line 18">
            <a:extLst>
              <a:ext uri="{FF2B5EF4-FFF2-40B4-BE49-F238E27FC236}">
                <a16:creationId xmlns="" xmlns:a16="http://schemas.microsoft.com/office/drawing/2014/main" id="{2E0F1DF0-AE34-4174-AC0A-BADBE4FC32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1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83BF746A-9918-4FDE-94E4-7B16E3D85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8452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7CB3BA0-27CF-4A8B-B296-F9297F2AC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2765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="" xmlns:a16="http://schemas.microsoft.com/office/drawing/2014/main" id="{538AC3F0-A41A-4C5D-AC27-D2DFD556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9459" name="AutoShape 3">
            <a:extLst>
              <a:ext uri="{FF2B5EF4-FFF2-40B4-BE49-F238E27FC236}">
                <a16:creationId xmlns="" xmlns:a16="http://schemas.microsoft.com/office/drawing/2014/main" id="{08718E6D-D3F1-4F0D-8C72-6DA160E39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9460" name="AutoShape 4">
            <a:extLst>
              <a:ext uri="{FF2B5EF4-FFF2-40B4-BE49-F238E27FC236}">
                <a16:creationId xmlns="" xmlns:a16="http://schemas.microsoft.com/office/drawing/2014/main" id="{4F9832CB-296C-426E-97A0-B0DA2E93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4724400"/>
            <a:ext cx="8154987" cy="838200"/>
          </a:xfrm>
          <a:prstGeom prst="hexagon">
            <a:avLst>
              <a:gd name="adj" fmla="val 30899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9461" name="AutoShape 5">
            <a:extLst>
              <a:ext uri="{FF2B5EF4-FFF2-40B4-BE49-F238E27FC236}">
                <a16:creationId xmlns="" xmlns:a16="http://schemas.microsoft.com/office/drawing/2014/main" id="{F27B0312-0CC4-4B3A-97F4-C32BE5432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9462" name="AutoShape 6">
            <a:extLst>
              <a:ext uri="{FF2B5EF4-FFF2-40B4-BE49-F238E27FC236}">
                <a16:creationId xmlns="" xmlns:a16="http://schemas.microsoft.com/office/drawing/2014/main" id="{45AF0E22-8B17-4CD0-B2CA-886E6CED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9463" name="Rectangle 7">
            <a:extLst>
              <a:ext uri="{FF2B5EF4-FFF2-40B4-BE49-F238E27FC236}">
                <a16:creationId xmlns="" xmlns:a16="http://schemas.microsoft.com/office/drawing/2014/main" id="{A418D5AA-BC0D-4533-9295-B9E489A5C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Kaj je pirueta?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Line 9">
            <a:extLst>
              <a:ext uri="{FF2B5EF4-FFF2-40B4-BE49-F238E27FC236}">
                <a16:creationId xmlns="" xmlns:a16="http://schemas.microsoft.com/office/drawing/2014/main" id="{4BEA2E96-A382-4726-B5AF-5DF84864C5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5" name="Line 10">
            <a:extLst>
              <a:ext uri="{FF2B5EF4-FFF2-40B4-BE49-F238E27FC236}">
                <a16:creationId xmlns="" xmlns:a16="http://schemas.microsoft.com/office/drawing/2014/main" id="{B661328F-3FF9-4A13-B47D-7826CA5157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6" name="Line 11">
            <a:extLst>
              <a:ext uri="{FF2B5EF4-FFF2-40B4-BE49-F238E27FC236}">
                <a16:creationId xmlns="" xmlns:a16="http://schemas.microsoft.com/office/drawing/2014/main" id="{68C2FBBE-4A96-40A3-9C1F-3B9C25F786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7" name="Line 12">
            <a:extLst>
              <a:ext uri="{FF2B5EF4-FFF2-40B4-BE49-F238E27FC236}">
                <a16:creationId xmlns="" xmlns:a16="http://schemas.microsoft.com/office/drawing/2014/main" id="{49827B6A-5A2C-4D14-B2C3-19E200F533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Line 13">
            <a:extLst>
              <a:ext uri="{FF2B5EF4-FFF2-40B4-BE49-F238E27FC236}">
                <a16:creationId xmlns="" xmlns:a16="http://schemas.microsoft.com/office/drawing/2014/main" id="{54AFEEB6-0727-4CBF-9FE5-78D8F2E0D8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Line 14">
            <a:extLst>
              <a:ext uri="{FF2B5EF4-FFF2-40B4-BE49-F238E27FC236}">
                <a16:creationId xmlns="" xmlns:a16="http://schemas.microsoft.com/office/drawing/2014/main" id="{FAD7A150-043B-4B5D-961B-476A2DF31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Line 15">
            <a:extLst>
              <a:ext uri="{FF2B5EF4-FFF2-40B4-BE49-F238E27FC236}">
                <a16:creationId xmlns="" xmlns:a16="http://schemas.microsoft.com/office/drawing/2014/main" id="{2788D924-65ED-4AF8-8A99-0520F745F9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" name="Line 16">
            <a:extLst>
              <a:ext uri="{FF2B5EF4-FFF2-40B4-BE49-F238E27FC236}">
                <a16:creationId xmlns="" xmlns:a16="http://schemas.microsoft.com/office/drawing/2014/main" id="{F42B43B2-EBEA-442C-8C65-24DE576066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2" name="Line 17">
            <a:extLst>
              <a:ext uri="{FF2B5EF4-FFF2-40B4-BE49-F238E27FC236}">
                <a16:creationId xmlns="" xmlns:a16="http://schemas.microsoft.com/office/drawing/2014/main" id="{203D30C5-473C-4F49-A11A-CD33B4EB46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3" name="Line 18">
            <a:extLst>
              <a:ext uri="{FF2B5EF4-FFF2-40B4-BE49-F238E27FC236}">
                <a16:creationId xmlns="" xmlns:a16="http://schemas.microsoft.com/office/drawing/2014/main" id="{4D5EA84D-623C-4CE1-9A61-7390E69674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35BFCF4A-D75A-4190-ADF9-2F3C6CA99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osnovni gib</a:t>
            </a:r>
            <a:endParaRPr lang="en-US" altLang="en-US" sz="40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 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obrati na prstih na razne načine</a:t>
            </a:r>
            <a:endParaRPr lang="en-US" altLang="en-US" sz="40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zamah z nogo navzgor</a:t>
            </a:r>
            <a:endParaRPr lang="en-US" altLang="en-US" sz="40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000" kern="0">
                <a:solidFill>
                  <a:srgbClr val="FFFFFF"/>
                </a:solidFill>
                <a:latin typeface="Arial" panose="020B0604020202020204" pitchFamily="34" charset="0"/>
              </a:rPr>
              <a:t>plesna dvorana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="" xmlns:a16="http://schemas.microsoft.com/office/drawing/2014/main" id="{3298DDE6-A09E-4667-A749-FCF8403CB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C0EBC184-FCB4-47AA-8163-2FA42DD2A7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7.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>
            <a:extLst>
              <a:ext uri="{FF2B5EF4-FFF2-40B4-BE49-F238E27FC236}">
                <a16:creationId xmlns="" xmlns:a16="http://schemas.microsoft.com/office/drawing/2014/main" id="{A0447A9C-1041-4B33-BCE7-C67C54E28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Line 5">
            <a:extLst>
              <a:ext uri="{FF2B5EF4-FFF2-40B4-BE49-F238E27FC236}">
                <a16:creationId xmlns="" xmlns:a16="http://schemas.microsoft.com/office/drawing/2014/main" id="{5678B782-4F91-42AA-9011-AAECF35FE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="" xmlns:a16="http://schemas.microsoft.com/office/drawing/2014/main" id="{3CF3766E-9943-47C4-B714-FF7C0841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1507" name="AutoShape 3">
            <a:extLst>
              <a:ext uri="{FF2B5EF4-FFF2-40B4-BE49-F238E27FC236}">
                <a16:creationId xmlns="" xmlns:a16="http://schemas.microsoft.com/office/drawing/2014/main" id="{8EC50AC3-9F9E-4BC7-BD38-8451C3EC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1508" name="AutoShape 4">
            <a:extLst>
              <a:ext uri="{FF2B5EF4-FFF2-40B4-BE49-F238E27FC236}">
                <a16:creationId xmlns="" xmlns:a16="http://schemas.microsoft.com/office/drawing/2014/main" id="{DDF6E465-6DAF-42F8-932E-93289810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1509" name="AutoShape 5">
            <a:extLst>
              <a:ext uri="{FF2B5EF4-FFF2-40B4-BE49-F238E27FC236}">
                <a16:creationId xmlns="" xmlns:a16="http://schemas.microsoft.com/office/drawing/2014/main" id="{F9D1BF5C-72CB-45F7-9C34-340EEF9C3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1510" name="AutoShape 6">
            <a:extLst>
              <a:ext uri="{FF2B5EF4-FFF2-40B4-BE49-F238E27FC236}">
                <a16:creationId xmlns="" xmlns:a16="http://schemas.microsoft.com/office/drawing/2014/main" id="{6E587441-6382-4307-BBC7-70390730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="" xmlns:a16="http://schemas.microsoft.com/office/drawing/2014/main" id="{398C6A67-66DB-4EEC-B86F-D595C10E2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 dirty="0">
                <a:solidFill>
                  <a:schemeClr val="bg1"/>
                </a:solidFill>
                <a:latin typeface="Arial" panose="020B0604020202020204" pitchFamily="34" charset="0"/>
              </a:rPr>
              <a:t>Kako delimo balet?</a:t>
            </a:r>
            <a:endParaRPr lang="en-US" altLang="en-US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="" xmlns:a16="http://schemas.microsoft.com/office/drawing/2014/main" id="{91EA4536-D38C-4964-BDA7-32008D4AA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1" y="2667000"/>
            <a:ext cx="8283575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3600">
                <a:solidFill>
                  <a:schemeClr val="bg1"/>
                </a:solidFill>
                <a:latin typeface="Arial" panose="020B0604020202020204" pitchFamily="34" charset="0"/>
              </a:rPr>
              <a:t>klasični, romantični in sodobni</a:t>
            </a: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3600">
                <a:solidFill>
                  <a:schemeClr val="bg1"/>
                </a:solidFill>
                <a:latin typeface="Arial" panose="020B0604020202020204" pitchFamily="34" charset="0"/>
              </a:rPr>
              <a:t>klasični, romantični, jazz in moderni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3600">
                <a:solidFill>
                  <a:schemeClr val="bg1"/>
                </a:solidFill>
                <a:latin typeface="Arial" panose="020B0604020202020204" pitchFamily="34" charset="0"/>
              </a:rPr>
              <a:t>klasični, hip hop, rock &amp; roll</a:t>
            </a:r>
            <a:endParaRPr lang="sl-SI" altLang="sl-SI" sz="3600" u="sng"/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klasični, ljubezenski, sodobni in etno-jazz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Line 9">
            <a:extLst>
              <a:ext uri="{FF2B5EF4-FFF2-40B4-BE49-F238E27FC236}">
                <a16:creationId xmlns="" xmlns:a16="http://schemas.microsoft.com/office/drawing/2014/main" id="{6A946F0E-5A06-42E8-B685-CF27BD7AC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Line 10">
            <a:extLst>
              <a:ext uri="{FF2B5EF4-FFF2-40B4-BE49-F238E27FC236}">
                <a16:creationId xmlns="" xmlns:a16="http://schemas.microsoft.com/office/drawing/2014/main" id="{D127E260-1072-4404-B775-D6405809F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Line 11">
            <a:extLst>
              <a:ext uri="{FF2B5EF4-FFF2-40B4-BE49-F238E27FC236}">
                <a16:creationId xmlns="" xmlns:a16="http://schemas.microsoft.com/office/drawing/2014/main" id="{AE0B02EC-6675-4F12-850C-B9380FE881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6" name="Line 12">
            <a:extLst>
              <a:ext uri="{FF2B5EF4-FFF2-40B4-BE49-F238E27FC236}">
                <a16:creationId xmlns="" xmlns:a16="http://schemas.microsoft.com/office/drawing/2014/main" id="{E2958311-C62B-40DE-9BE7-E1A97C4D7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7" name="Line 13">
            <a:extLst>
              <a:ext uri="{FF2B5EF4-FFF2-40B4-BE49-F238E27FC236}">
                <a16:creationId xmlns="" xmlns:a16="http://schemas.microsoft.com/office/drawing/2014/main" id="{67DBA725-CD72-468C-9AFA-10BB99FC9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8" name="Line 14">
            <a:extLst>
              <a:ext uri="{FF2B5EF4-FFF2-40B4-BE49-F238E27FC236}">
                <a16:creationId xmlns="" xmlns:a16="http://schemas.microsoft.com/office/drawing/2014/main" id="{99A275D3-D4CF-4D77-9118-59AA07E5A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9" name="Line 15">
            <a:extLst>
              <a:ext uri="{FF2B5EF4-FFF2-40B4-BE49-F238E27FC236}">
                <a16:creationId xmlns="" xmlns:a16="http://schemas.microsoft.com/office/drawing/2014/main" id="{CDB090E3-A2B0-4033-AD7B-C51D6F696D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0" name="Line 16">
            <a:extLst>
              <a:ext uri="{FF2B5EF4-FFF2-40B4-BE49-F238E27FC236}">
                <a16:creationId xmlns="" xmlns:a16="http://schemas.microsoft.com/office/drawing/2014/main" id="{D2832724-8128-4C84-9C93-3E688E353C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1" name="Line 17">
            <a:extLst>
              <a:ext uri="{FF2B5EF4-FFF2-40B4-BE49-F238E27FC236}">
                <a16:creationId xmlns="" xmlns:a16="http://schemas.microsoft.com/office/drawing/2014/main" id="{866776D8-93FE-4286-B84A-2B556FB45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2" name="Line 18">
            <a:extLst>
              <a:ext uri="{FF2B5EF4-FFF2-40B4-BE49-F238E27FC236}">
                <a16:creationId xmlns="" xmlns:a16="http://schemas.microsoft.com/office/drawing/2014/main" id="{D89CDFF4-5DCC-42C0-B553-84810B42D1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3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8EA393F-CC82-4D40-A29E-038B29E9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9B422038-5E21-4AFD-B4CC-DDA84A17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3584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="" xmlns:a16="http://schemas.microsoft.com/office/drawing/2014/main" id="{BEBDF607-5E02-49D3-9E45-D917AF83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2531" name="AutoShape 3">
            <a:extLst>
              <a:ext uri="{FF2B5EF4-FFF2-40B4-BE49-F238E27FC236}">
                <a16:creationId xmlns="" xmlns:a16="http://schemas.microsoft.com/office/drawing/2014/main" id="{9A665556-35A1-4843-AEFB-D9A4D9D0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2532" name="AutoShape 4">
            <a:extLst>
              <a:ext uri="{FF2B5EF4-FFF2-40B4-BE49-F238E27FC236}">
                <a16:creationId xmlns="" xmlns:a16="http://schemas.microsoft.com/office/drawing/2014/main" id="{FC41F15E-A789-4C25-BC6A-6472541B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2533" name="AutoShape 5">
            <a:extLst>
              <a:ext uri="{FF2B5EF4-FFF2-40B4-BE49-F238E27FC236}">
                <a16:creationId xmlns="" xmlns:a16="http://schemas.microsoft.com/office/drawing/2014/main" id="{ED5CC712-4B58-4DE2-91C9-D5AB8001A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2534" name="AutoShape 6">
            <a:extLst>
              <a:ext uri="{FF2B5EF4-FFF2-40B4-BE49-F238E27FC236}">
                <a16:creationId xmlns="" xmlns:a16="http://schemas.microsoft.com/office/drawing/2014/main" id="{93DDB750-F373-46DB-9349-E47E0D2C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="" xmlns:a16="http://schemas.microsoft.com/office/drawing/2014/main" id="{328A443D-9646-4793-98E6-CA94A3E5D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Kako delimo balet?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Line 9">
            <a:extLst>
              <a:ext uri="{FF2B5EF4-FFF2-40B4-BE49-F238E27FC236}">
                <a16:creationId xmlns="" xmlns:a16="http://schemas.microsoft.com/office/drawing/2014/main" id="{E4282475-A868-4AD7-BE20-A1EBD39047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Line 10">
            <a:extLst>
              <a:ext uri="{FF2B5EF4-FFF2-40B4-BE49-F238E27FC236}">
                <a16:creationId xmlns="" xmlns:a16="http://schemas.microsoft.com/office/drawing/2014/main" id="{C504A6CD-4414-4085-922C-BF4E7812A7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Line 11">
            <a:extLst>
              <a:ext uri="{FF2B5EF4-FFF2-40B4-BE49-F238E27FC236}">
                <a16:creationId xmlns="" xmlns:a16="http://schemas.microsoft.com/office/drawing/2014/main" id="{46855629-66BF-443E-8831-5B7132FDA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Line 12">
            <a:extLst>
              <a:ext uri="{FF2B5EF4-FFF2-40B4-BE49-F238E27FC236}">
                <a16:creationId xmlns="" xmlns:a16="http://schemas.microsoft.com/office/drawing/2014/main" id="{99000416-83D7-4C75-85B9-0AD40FE188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Line 13">
            <a:extLst>
              <a:ext uri="{FF2B5EF4-FFF2-40B4-BE49-F238E27FC236}">
                <a16:creationId xmlns="" xmlns:a16="http://schemas.microsoft.com/office/drawing/2014/main" id="{A0386442-802C-4F2F-BCAC-D5821637CC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1" name="Line 14">
            <a:extLst>
              <a:ext uri="{FF2B5EF4-FFF2-40B4-BE49-F238E27FC236}">
                <a16:creationId xmlns="" xmlns:a16="http://schemas.microsoft.com/office/drawing/2014/main" id="{254DAE10-80AA-425D-A8CF-540C5BE98D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Line 15">
            <a:extLst>
              <a:ext uri="{FF2B5EF4-FFF2-40B4-BE49-F238E27FC236}">
                <a16:creationId xmlns="" xmlns:a16="http://schemas.microsoft.com/office/drawing/2014/main" id="{2BF4F6B2-4DDE-447E-82D2-6FFC67EE4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Line 16">
            <a:extLst>
              <a:ext uri="{FF2B5EF4-FFF2-40B4-BE49-F238E27FC236}">
                <a16:creationId xmlns="" xmlns:a16="http://schemas.microsoft.com/office/drawing/2014/main" id="{8D197E76-35EA-4360-BD75-C6B93B85F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4" name="Line 17">
            <a:extLst>
              <a:ext uri="{FF2B5EF4-FFF2-40B4-BE49-F238E27FC236}">
                <a16:creationId xmlns="" xmlns:a16="http://schemas.microsoft.com/office/drawing/2014/main" id="{62F0C0A8-A236-44EF-A84E-1E0292086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5" name="Line 18">
            <a:extLst>
              <a:ext uri="{FF2B5EF4-FFF2-40B4-BE49-F238E27FC236}">
                <a16:creationId xmlns="" xmlns:a16="http://schemas.microsoft.com/office/drawing/2014/main" id="{D612E4C4-44EC-4D6D-BB18-802F5B3EA6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6" name="Content Placeholder 1">
            <a:extLst>
              <a:ext uri="{FF2B5EF4-FFF2-40B4-BE49-F238E27FC236}">
                <a16:creationId xmlns="" xmlns:a16="http://schemas.microsoft.com/office/drawing/2014/main" id="{DBA502B9-8AA3-4897-9E94-5123B53D06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1E57B6E9-ADF9-4842-AEEA-1B6C53FF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2667000"/>
            <a:ext cx="8283575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600" kern="0">
                <a:solidFill>
                  <a:srgbClr val="FFFFFF"/>
                </a:solidFill>
                <a:latin typeface="Arial" panose="020B0604020202020204" pitchFamily="34" charset="0"/>
              </a:rPr>
              <a:t>klasični, romantični in sodobni</a:t>
            </a:r>
            <a:endParaRPr lang="en-US" altLang="en-US" sz="36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600" kern="0">
                <a:solidFill>
                  <a:srgbClr val="FFFFFF"/>
                </a:solidFill>
                <a:latin typeface="Arial" panose="020B0604020202020204" pitchFamily="34" charset="0"/>
              </a:rPr>
              <a:t>klasični, romantični, jazz in moderni</a:t>
            </a:r>
            <a:endParaRPr lang="en-US" altLang="en-US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3600" kern="0">
                <a:solidFill>
                  <a:srgbClr val="FFFFFF"/>
                </a:solidFill>
                <a:latin typeface="Arial" panose="020B0604020202020204" pitchFamily="34" charset="0"/>
              </a:rPr>
              <a:t>klasični, hip hop, rock &amp; roll</a:t>
            </a:r>
            <a:endParaRPr lang="sl-SI" sz="3600" u="sng" kern="0">
              <a:solidFill>
                <a:srgbClr val="000000"/>
              </a:solidFill>
              <a:latin typeface="Times New Roman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>
                <a:solidFill>
                  <a:srgbClr val="FFFFFF"/>
                </a:solidFill>
                <a:latin typeface="Arial" panose="020B0604020202020204" pitchFamily="34" charset="0"/>
              </a:rPr>
              <a:t>klasični, ljubezenski, sodobni in etno-jazz</a:t>
            </a:r>
            <a:endParaRPr lang="en-US" altLang="en-US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="" xmlns:a16="http://schemas.microsoft.com/office/drawing/2014/main" id="{EB9D9EAD-1639-4492-99AA-0C2689C11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6A3ACC9B-B94C-4081-9838-C09B0B4E5C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8.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Line 4">
            <a:extLst>
              <a:ext uri="{FF2B5EF4-FFF2-40B4-BE49-F238E27FC236}">
                <a16:creationId xmlns="" xmlns:a16="http://schemas.microsoft.com/office/drawing/2014/main" id="{9337B341-2F7A-4BEB-846E-4137D2E013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Line 5">
            <a:extLst>
              <a:ext uri="{FF2B5EF4-FFF2-40B4-BE49-F238E27FC236}">
                <a16:creationId xmlns="" xmlns:a16="http://schemas.microsoft.com/office/drawing/2014/main" id="{7F8BE57B-387B-435C-8D32-E4B7569C82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="" xmlns:a16="http://schemas.microsoft.com/office/drawing/2014/main" id="{4D3A561F-E67C-4FF8-BD74-592228EA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4579" name="AutoShape 3">
            <a:extLst>
              <a:ext uri="{FF2B5EF4-FFF2-40B4-BE49-F238E27FC236}">
                <a16:creationId xmlns="" xmlns:a16="http://schemas.microsoft.com/office/drawing/2014/main" id="{B4191977-6E92-4CE0-B163-29F1BCE8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4580" name="AutoShape 4">
            <a:extLst>
              <a:ext uri="{FF2B5EF4-FFF2-40B4-BE49-F238E27FC236}">
                <a16:creationId xmlns="" xmlns:a16="http://schemas.microsoft.com/office/drawing/2014/main" id="{A9643A69-8CCC-49D1-93D2-D028215B8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4581" name="AutoShape 5">
            <a:extLst>
              <a:ext uri="{FF2B5EF4-FFF2-40B4-BE49-F238E27FC236}">
                <a16:creationId xmlns="" xmlns:a16="http://schemas.microsoft.com/office/drawing/2014/main" id="{7A9189EB-96A5-4B39-93EA-6E0F50004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4582" name="AutoShape 6">
            <a:extLst>
              <a:ext uri="{FF2B5EF4-FFF2-40B4-BE49-F238E27FC236}">
                <a16:creationId xmlns="" xmlns:a16="http://schemas.microsoft.com/office/drawing/2014/main" id="{F84915E7-F74D-4D5C-A3D5-772710F2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4583" name="Rectangle 7">
            <a:extLst>
              <a:ext uri="{FF2B5EF4-FFF2-40B4-BE49-F238E27FC236}">
                <a16:creationId xmlns="" xmlns:a16="http://schemas.microsoft.com/office/drawing/2014/main" id="{1FFBBA9F-1550-419B-BB57-51F60F36B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 dirty="0">
                <a:solidFill>
                  <a:schemeClr val="bg1"/>
                </a:solidFill>
                <a:latin typeface="Arial" panose="020B0604020202020204" pitchFamily="34" charset="0"/>
              </a:rPr>
              <a:t>Kdo je primabalerina?</a:t>
            </a:r>
            <a:endParaRPr lang="en-US" altLang="en-US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424" name="Rectangle 8">
            <a:extLst>
              <a:ext uri="{FF2B5EF4-FFF2-40B4-BE49-F238E27FC236}">
                <a16:creationId xmlns="" xmlns:a16="http://schemas.microsoft.com/office/drawing/2014/main" id="{7168C758-7A8E-4480-8177-3E0A7B1CB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najbolj „kulska“ balerina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najvišja plesalka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glavna plesalka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najstarejša plesalka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Line 9">
            <a:extLst>
              <a:ext uri="{FF2B5EF4-FFF2-40B4-BE49-F238E27FC236}">
                <a16:creationId xmlns="" xmlns:a16="http://schemas.microsoft.com/office/drawing/2014/main" id="{1E36E7A4-CDDC-4B99-87AB-8747EEC14D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Line 10">
            <a:extLst>
              <a:ext uri="{FF2B5EF4-FFF2-40B4-BE49-F238E27FC236}">
                <a16:creationId xmlns="" xmlns:a16="http://schemas.microsoft.com/office/drawing/2014/main" id="{9C458FEA-3FFC-4A3D-9997-D6620BE9B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Line 11">
            <a:extLst>
              <a:ext uri="{FF2B5EF4-FFF2-40B4-BE49-F238E27FC236}">
                <a16:creationId xmlns="" xmlns:a16="http://schemas.microsoft.com/office/drawing/2014/main" id="{1914CAB5-0680-45F0-B7DD-0F3A68354B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8" name="Line 12">
            <a:extLst>
              <a:ext uri="{FF2B5EF4-FFF2-40B4-BE49-F238E27FC236}">
                <a16:creationId xmlns="" xmlns:a16="http://schemas.microsoft.com/office/drawing/2014/main" id="{1DA80E2D-D5A4-47BA-8907-91624EA38B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Line 13">
            <a:extLst>
              <a:ext uri="{FF2B5EF4-FFF2-40B4-BE49-F238E27FC236}">
                <a16:creationId xmlns="" xmlns:a16="http://schemas.microsoft.com/office/drawing/2014/main" id="{62F6AB9D-2A1B-47B0-A6DD-6D2ADF8D2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0" name="Line 14">
            <a:extLst>
              <a:ext uri="{FF2B5EF4-FFF2-40B4-BE49-F238E27FC236}">
                <a16:creationId xmlns="" xmlns:a16="http://schemas.microsoft.com/office/drawing/2014/main" id="{5673C660-D835-4850-B07B-A691242486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Line 15">
            <a:extLst>
              <a:ext uri="{FF2B5EF4-FFF2-40B4-BE49-F238E27FC236}">
                <a16:creationId xmlns="" xmlns:a16="http://schemas.microsoft.com/office/drawing/2014/main" id="{87E9BB9D-18FD-47AC-9BEC-7406A4AAE4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Line 16">
            <a:extLst>
              <a:ext uri="{FF2B5EF4-FFF2-40B4-BE49-F238E27FC236}">
                <a16:creationId xmlns="" xmlns:a16="http://schemas.microsoft.com/office/drawing/2014/main" id="{CA205566-8A4E-4419-A801-7BB7350466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3" name="Line 17">
            <a:extLst>
              <a:ext uri="{FF2B5EF4-FFF2-40B4-BE49-F238E27FC236}">
                <a16:creationId xmlns="" xmlns:a16="http://schemas.microsoft.com/office/drawing/2014/main" id="{CF9E51D4-0D91-49B4-A2AC-4CE808499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4" name="Line 18">
            <a:extLst>
              <a:ext uri="{FF2B5EF4-FFF2-40B4-BE49-F238E27FC236}">
                <a16:creationId xmlns="" xmlns:a16="http://schemas.microsoft.com/office/drawing/2014/main" id="{A4AD119B-9E55-4507-8AF1-73151E01A9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5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C44802A-8550-4FCA-9FFB-ADE90F79B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4596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C36E3C9-47CD-42B6-A930-AD667D7B9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6042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="" xmlns:a16="http://schemas.microsoft.com/office/drawing/2014/main" id="{224A7298-8397-49B7-8FFA-B458EED8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5603" name="AutoShape 3">
            <a:extLst>
              <a:ext uri="{FF2B5EF4-FFF2-40B4-BE49-F238E27FC236}">
                <a16:creationId xmlns="" xmlns:a16="http://schemas.microsoft.com/office/drawing/2014/main" id="{50D0C939-6913-4C26-A76A-F606FCB0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5604" name="AutoShape 4">
            <a:extLst>
              <a:ext uri="{FF2B5EF4-FFF2-40B4-BE49-F238E27FC236}">
                <a16:creationId xmlns="" xmlns:a16="http://schemas.microsoft.com/office/drawing/2014/main" id="{2E287447-4E5E-4AA7-8104-76BAA8A95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5605" name="AutoShape 5">
            <a:extLst>
              <a:ext uri="{FF2B5EF4-FFF2-40B4-BE49-F238E27FC236}">
                <a16:creationId xmlns="" xmlns:a16="http://schemas.microsoft.com/office/drawing/2014/main" id="{3753DA3E-A60A-42D1-BEC2-2ED6F7B1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5606" name="AutoShape 6">
            <a:extLst>
              <a:ext uri="{FF2B5EF4-FFF2-40B4-BE49-F238E27FC236}">
                <a16:creationId xmlns="" xmlns:a16="http://schemas.microsoft.com/office/drawing/2014/main" id="{CD193493-C85B-45FF-B889-B465D360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="" xmlns:a16="http://schemas.microsoft.com/office/drawing/2014/main" id="{05C393A3-3C9E-4DB2-9E80-0785D5ED0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Kdo je primabalerina?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Line 9">
            <a:extLst>
              <a:ext uri="{FF2B5EF4-FFF2-40B4-BE49-F238E27FC236}">
                <a16:creationId xmlns="" xmlns:a16="http://schemas.microsoft.com/office/drawing/2014/main" id="{65FF926A-7367-4FAD-AB3C-9A2CDA12E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Line 10">
            <a:extLst>
              <a:ext uri="{FF2B5EF4-FFF2-40B4-BE49-F238E27FC236}">
                <a16:creationId xmlns="" xmlns:a16="http://schemas.microsoft.com/office/drawing/2014/main" id="{8AD348D5-0D8F-4A3B-B953-3D82A5BF6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Line 11">
            <a:extLst>
              <a:ext uri="{FF2B5EF4-FFF2-40B4-BE49-F238E27FC236}">
                <a16:creationId xmlns="" xmlns:a16="http://schemas.microsoft.com/office/drawing/2014/main" id="{D7DBFD4D-8CA2-4974-A38F-222C37B699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1" name="Line 12">
            <a:extLst>
              <a:ext uri="{FF2B5EF4-FFF2-40B4-BE49-F238E27FC236}">
                <a16:creationId xmlns="" xmlns:a16="http://schemas.microsoft.com/office/drawing/2014/main" id="{38112DD7-2C41-42C7-BD9C-158F8BB846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Line 13">
            <a:extLst>
              <a:ext uri="{FF2B5EF4-FFF2-40B4-BE49-F238E27FC236}">
                <a16:creationId xmlns="" xmlns:a16="http://schemas.microsoft.com/office/drawing/2014/main" id="{F12FF35E-8459-4F5F-AD85-434FFDBC4D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Line 14">
            <a:extLst>
              <a:ext uri="{FF2B5EF4-FFF2-40B4-BE49-F238E27FC236}">
                <a16:creationId xmlns="" xmlns:a16="http://schemas.microsoft.com/office/drawing/2014/main" id="{858A5C1A-400F-48D9-AF75-C14057AEF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4" name="Line 15">
            <a:extLst>
              <a:ext uri="{FF2B5EF4-FFF2-40B4-BE49-F238E27FC236}">
                <a16:creationId xmlns="" xmlns:a16="http://schemas.microsoft.com/office/drawing/2014/main" id="{FD4EE46A-6041-4830-97A2-63FFB7AB0F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Line 16">
            <a:extLst>
              <a:ext uri="{FF2B5EF4-FFF2-40B4-BE49-F238E27FC236}">
                <a16:creationId xmlns="" xmlns:a16="http://schemas.microsoft.com/office/drawing/2014/main" id="{A3CBB66D-721C-447F-A079-AC7A85BCA8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6" name="Line 17">
            <a:extLst>
              <a:ext uri="{FF2B5EF4-FFF2-40B4-BE49-F238E27FC236}">
                <a16:creationId xmlns="" xmlns:a16="http://schemas.microsoft.com/office/drawing/2014/main" id="{B63FCBA5-DC18-4925-ABA7-9A51B2E9D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7" name="Line 18">
            <a:extLst>
              <a:ext uri="{FF2B5EF4-FFF2-40B4-BE49-F238E27FC236}">
                <a16:creationId xmlns="" xmlns:a16="http://schemas.microsoft.com/office/drawing/2014/main" id="{65D68115-3497-4700-8204-7198BD9E2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8" name="Content Placeholder 1">
            <a:extLst>
              <a:ext uri="{FF2B5EF4-FFF2-40B4-BE49-F238E27FC236}">
                <a16:creationId xmlns="" xmlns:a16="http://schemas.microsoft.com/office/drawing/2014/main" id="{DC2B2DDB-1033-4F9C-B51B-D5528F7CE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C8293E50-B407-479E-B72F-05713EB30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620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>
                <a:solidFill>
                  <a:srgbClr val="FFFFFF"/>
                </a:solidFill>
                <a:latin typeface="Arial" panose="020B0604020202020204" pitchFamily="34" charset="0"/>
              </a:rPr>
              <a:t>najbolj „kulska“ balerina</a:t>
            </a:r>
            <a:endParaRPr lang="en-US" altLang="en-US" sz="48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najvišja plesalka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glavna plesalka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najstarejša plesalka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21D715-0F0A-40FA-AA5C-2E3A7F25C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7" b="75313"/>
          <a:stretch/>
        </p:blipFill>
        <p:spPr>
          <a:xfrm>
            <a:off x="4435374" y="1965327"/>
            <a:ext cx="2815241" cy="1523973"/>
          </a:xfrm>
          <a:prstGeom prst="rect">
            <a:avLst/>
          </a:prstGeom>
        </p:spPr>
      </p:pic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0" name="Pravokotnik 29"/>
          <p:cNvSpPr/>
          <p:nvPr/>
        </p:nvSpPr>
        <p:spPr>
          <a:xfrm>
            <a:off x="4178533" y="2354469"/>
            <a:ext cx="33473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BALET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4" descr="Fabrice Bollon Dirigent/Conductor/ Komponist/compos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grpSp>
        <p:nvGrpSpPr>
          <p:cNvPr id="14" name="Skupina 13"/>
          <p:cNvGrpSpPr/>
          <p:nvPr/>
        </p:nvGrpSpPr>
        <p:grpSpPr>
          <a:xfrm>
            <a:off x="1275347" y="1594843"/>
            <a:ext cx="1252816" cy="344097"/>
            <a:chOff x="3446750" y="508965"/>
            <a:chExt cx="4751513" cy="498106"/>
          </a:xfrm>
        </p:grpSpPr>
        <p:sp>
          <p:nvSpPr>
            <p:cNvPr id="15" name="Zaobljeni pravokotnik 14"/>
            <p:cNvSpPr/>
            <p:nvPr/>
          </p:nvSpPr>
          <p:spPr>
            <a:xfrm>
              <a:off x="3486410" y="539028"/>
              <a:ext cx="4672193" cy="46804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Pravokotnik 15"/>
            <p:cNvSpPr/>
            <p:nvPr/>
          </p:nvSpPr>
          <p:spPr>
            <a:xfrm>
              <a:off x="3446750" y="508965"/>
              <a:ext cx="4751513" cy="4336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SCENA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55575" y="4335576"/>
            <a:ext cx="4459045" cy="369332"/>
            <a:chOff x="3342718" y="510710"/>
            <a:chExt cx="6554304" cy="369332"/>
          </a:xfrm>
        </p:grpSpPr>
        <p:sp>
          <p:nvSpPr>
            <p:cNvPr id="18" name="Zaobljeni pravokotnik 17"/>
            <p:cNvSpPr/>
            <p:nvPr/>
          </p:nvSpPr>
          <p:spPr>
            <a:xfrm>
              <a:off x="5686273" y="526754"/>
              <a:ext cx="1755141" cy="3532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342718" y="510710"/>
              <a:ext cx="65543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PLES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285314" y="208930"/>
            <a:ext cx="6554304" cy="406649"/>
            <a:chOff x="3342718" y="510710"/>
            <a:chExt cx="6554304" cy="406649"/>
          </a:xfrm>
        </p:grpSpPr>
        <p:sp>
          <p:nvSpPr>
            <p:cNvPr id="21" name="Zaobljeni pravokotnik 20"/>
            <p:cNvSpPr/>
            <p:nvPr/>
          </p:nvSpPr>
          <p:spPr>
            <a:xfrm>
              <a:off x="5843263" y="516511"/>
              <a:ext cx="1503839" cy="40084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" name="Pravokotnik 21"/>
            <p:cNvSpPr/>
            <p:nvPr/>
          </p:nvSpPr>
          <p:spPr>
            <a:xfrm>
              <a:off x="3342718" y="510710"/>
              <a:ext cx="65543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GLASBA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297706" y="3311861"/>
            <a:ext cx="6554304" cy="389699"/>
            <a:chOff x="3434367" y="502276"/>
            <a:chExt cx="6554304" cy="379177"/>
          </a:xfrm>
        </p:grpSpPr>
        <p:sp>
          <p:nvSpPr>
            <p:cNvPr id="25" name="Zaobljeni pravokotnik 24"/>
            <p:cNvSpPr/>
            <p:nvPr/>
          </p:nvSpPr>
          <p:spPr>
            <a:xfrm>
              <a:off x="6013801" y="502276"/>
              <a:ext cx="1409596" cy="3791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Pravokotnik 25"/>
            <p:cNvSpPr/>
            <p:nvPr/>
          </p:nvSpPr>
          <p:spPr>
            <a:xfrm>
              <a:off x="3434367" y="502276"/>
              <a:ext cx="6554304" cy="35936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ZGODBA</a:t>
              </a:r>
            </a:p>
          </p:txBody>
        </p:sp>
      </p:grpSp>
      <p:sp>
        <p:nvSpPr>
          <p:cNvPr id="11" name="Leva puščica 10"/>
          <p:cNvSpPr/>
          <p:nvPr/>
        </p:nvSpPr>
        <p:spPr>
          <a:xfrm rot="461796" flipV="1">
            <a:off x="3263012" y="1885926"/>
            <a:ext cx="1159054" cy="276689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Leva puščica 26"/>
          <p:cNvSpPr/>
          <p:nvPr/>
        </p:nvSpPr>
        <p:spPr>
          <a:xfrm rot="8109651">
            <a:off x="6064025" y="1077698"/>
            <a:ext cx="1645920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Leva puščica 27"/>
          <p:cNvSpPr/>
          <p:nvPr/>
        </p:nvSpPr>
        <p:spPr>
          <a:xfrm rot="12048711">
            <a:off x="7118323" y="2933746"/>
            <a:ext cx="1645920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Leva puščica 28"/>
          <p:cNvSpPr/>
          <p:nvPr/>
        </p:nvSpPr>
        <p:spPr>
          <a:xfrm rot="19509198">
            <a:off x="3051951" y="3826411"/>
            <a:ext cx="2241598" cy="296302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Leva puščica 27">
            <a:extLst>
              <a:ext uri="{FF2B5EF4-FFF2-40B4-BE49-F238E27FC236}">
                <a16:creationId xmlns="" xmlns:a16="http://schemas.microsoft.com/office/drawing/2014/main" id="{9C72E2EE-83EE-4A6A-BA3E-C05937DBF23B}"/>
              </a:ext>
            </a:extLst>
          </p:cNvPr>
          <p:cNvSpPr/>
          <p:nvPr/>
        </p:nvSpPr>
        <p:spPr>
          <a:xfrm rot="15856815">
            <a:off x="5560666" y="3546423"/>
            <a:ext cx="711019" cy="290231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36" name="Skupina 22">
            <a:extLst>
              <a:ext uri="{FF2B5EF4-FFF2-40B4-BE49-F238E27FC236}">
                <a16:creationId xmlns="" xmlns:a16="http://schemas.microsoft.com/office/drawing/2014/main" id="{6D2AE0BE-22F5-437C-8067-BAC2D80FDDFB}"/>
              </a:ext>
            </a:extLst>
          </p:cNvPr>
          <p:cNvGrpSpPr/>
          <p:nvPr/>
        </p:nvGrpSpPr>
        <p:grpSpPr>
          <a:xfrm>
            <a:off x="3058165" y="4090520"/>
            <a:ext cx="5797099" cy="404021"/>
            <a:chOff x="1718569" y="-569751"/>
            <a:chExt cx="6554304" cy="404021"/>
          </a:xfrm>
        </p:grpSpPr>
        <p:sp>
          <p:nvSpPr>
            <p:cNvPr id="37" name="Zaobljeni pravokotnik 24">
              <a:extLst>
                <a:ext uri="{FF2B5EF4-FFF2-40B4-BE49-F238E27FC236}">
                  <a16:creationId xmlns="" xmlns:a16="http://schemas.microsoft.com/office/drawing/2014/main" id="{06374D37-43C8-45AE-88B3-4629A916DD6D}"/>
                </a:ext>
              </a:extLst>
            </p:cNvPr>
            <p:cNvSpPr/>
            <p:nvPr/>
          </p:nvSpPr>
          <p:spPr>
            <a:xfrm>
              <a:off x="4236623" y="-561520"/>
              <a:ext cx="1518198" cy="39579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 </a:t>
              </a:r>
            </a:p>
          </p:txBody>
        </p:sp>
        <p:sp>
          <p:nvSpPr>
            <p:cNvPr id="38" name="Pravokotnik 25">
              <a:extLst>
                <a:ext uri="{FF2B5EF4-FFF2-40B4-BE49-F238E27FC236}">
                  <a16:creationId xmlns="" xmlns:a16="http://schemas.microsoft.com/office/drawing/2014/main" id="{6FEB3C82-3DCE-4F97-AC63-FF4F9D3D192D}"/>
                </a:ext>
              </a:extLst>
            </p:cNvPr>
            <p:cNvSpPr/>
            <p:nvPr/>
          </p:nvSpPr>
          <p:spPr>
            <a:xfrm>
              <a:off x="1718569" y="-569751"/>
              <a:ext cx="65543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KOSTUMI</a:t>
              </a:r>
              <a:endParaRPr lang="sl-SI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3E6851-42A0-4ED9-AD27-6735738BB947}"/>
              </a:ext>
            </a:extLst>
          </p:cNvPr>
          <p:cNvSpPr/>
          <p:nvPr/>
        </p:nvSpPr>
        <p:spPr>
          <a:xfrm>
            <a:off x="269362" y="1108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Skladatelj napiše glasbo za balet, koreograf pa načrtuje plesno dogajanje. </a:t>
            </a:r>
          </a:p>
          <a:p>
            <a:endParaRPr lang="sl-SI" dirty="0"/>
          </a:p>
          <a:p>
            <a:r>
              <a:rPr lang="sl-SI" dirty="0"/>
              <a:t>V baletu nastopijo </a:t>
            </a:r>
            <a:r>
              <a:rPr lang="sl-SI" dirty="0">
                <a:solidFill>
                  <a:srgbClr val="FF0000"/>
                </a:solidFill>
              </a:rPr>
              <a:t>plesalci</a:t>
            </a:r>
            <a:r>
              <a:rPr lang="sl-SI" dirty="0"/>
              <a:t> in </a:t>
            </a:r>
            <a:r>
              <a:rPr lang="sl-SI" dirty="0">
                <a:solidFill>
                  <a:srgbClr val="FF0000"/>
                </a:solidFill>
              </a:rPr>
              <a:t>orkester</a:t>
            </a:r>
            <a:r>
              <a:rPr lang="sl-SI" dirty="0"/>
              <a:t>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451A8FBF-B2D8-4630-8E22-686B5CAB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8" y="2205060"/>
            <a:ext cx="3441994" cy="19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bimo na Ruski carski balet Labodje jezero v Velenje - Celje.info">
            <a:extLst>
              <a:ext uri="{FF2B5EF4-FFF2-40B4-BE49-F238E27FC236}">
                <a16:creationId xmlns="" xmlns:a16="http://schemas.microsoft.com/office/drawing/2014/main" id="{A27ED075-7903-42D6-9B0E-6497B0DE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0" y="4873487"/>
            <a:ext cx="3225505" cy="1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vetlana Zaharova in prijatelji navdušili – marijanzlobec">
            <a:extLst>
              <a:ext uri="{FF2B5EF4-FFF2-40B4-BE49-F238E27FC236}">
                <a16:creationId xmlns="" xmlns:a16="http://schemas.microsoft.com/office/drawing/2014/main" id="{E67DB470-C152-4B6E-86AA-0F0EF05E4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5044" b="13378"/>
          <a:stretch/>
        </p:blipFill>
        <p:spPr bwMode="auto">
          <a:xfrm>
            <a:off x="4730149" y="4676003"/>
            <a:ext cx="2476002" cy="19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restač - Predstave - Opera Balet | Slovensko narodno gledališče ...">
            <a:extLst>
              <a:ext uri="{FF2B5EF4-FFF2-40B4-BE49-F238E27FC236}">
                <a16:creationId xmlns="" xmlns:a16="http://schemas.microsoft.com/office/drawing/2014/main" id="{30586F78-C17D-499F-861E-9F30BEC31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21758" r="17476" b="18375"/>
          <a:stretch/>
        </p:blipFill>
        <p:spPr bwMode="auto">
          <a:xfrm>
            <a:off x="7893620" y="4054506"/>
            <a:ext cx="4096674" cy="20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C7D2F5-6B1C-4119-AF81-81C0FE753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837" y="817530"/>
            <a:ext cx="4348801" cy="18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18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27" grpId="0" animBg="1"/>
      <p:bldP spid="28" grpId="0" animBg="1"/>
      <p:bldP spid="29" grpId="0" animBg="1"/>
      <p:bldP spid="35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="" xmlns:a16="http://schemas.microsoft.com/office/drawing/2014/main" id="{964498B1-ED0E-4443-B9E0-9600D4670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07B399BF-221E-4236-A039-771B866C0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9.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="" xmlns:a16="http://schemas.microsoft.com/office/drawing/2014/main" id="{D8055E1D-E520-4237-8022-11D4BC62B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Line 5">
            <a:extLst>
              <a:ext uri="{FF2B5EF4-FFF2-40B4-BE49-F238E27FC236}">
                <a16:creationId xmlns="" xmlns:a16="http://schemas.microsoft.com/office/drawing/2014/main" id="{251CED78-7B01-4F24-B7C6-98CB296370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="" xmlns:a16="http://schemas.microsoft.com/office/drawing/2014/main" id="{F4726FD7-53A2-4BB0-9935-5344FFE6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7651" name="AutoShape 3">
            <a:extLst>
              <a:ext uri="{FF2B5EF4-FFF2-40B4-BE49-F238E27FC236}">
                <a16:creationId xmlns="" xmlns:a16="http://schemas.microsoft.com/office/drawing/2014/main" id="{C4D9950E-2CF1-4E1C-81E4-A9AE06549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7652" name="AutoShape 4">
            <a:extLst>
              <a:ext uri="{FF2B5EF4-FFF2-40B4-BE49-F238E27FC236}">
                <a16:creationId xmlns="" xmlns:a16="http://schemas.microsoft.com/office/drawing/2014/main" id="{82038D19-A64D-4714-9508-1052BAB5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7653" name="AutoShape 5">
            <a:extLst>
              <a:ext uri="{FF2B5EF4-FFF2-40B4-BE49-F238E27FC236}">
                <a16:creationId xmlns="" xmlns:a16="http://schemas.microsoft.com/office/drawing/2014/main" id="{BE5B12C4-E862-4CBF-A878-C3F4DB7C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7654" name="AutoShape 6">
            <a:extLst>
              <a:ext uri="{FF2B5EF4-FFF2-40B4-BE49-F238E27FC236}">
                <a16:creationId xmlns="" xmlns:a16="http://schemas.microsoft.com/office/drawing/2014/main" id="{173ED8EC-CD8F-495B-BAAB-F5E7EAF12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7655" name="Rectangle 7">
            <a:extLst>
              <a:ext uri="{FF2B5EF4-FFF2-40B4-BE49-F238E27FC236}">
                <a16:creationId xmlns="" xmlns:a16="http://schemas.microsoft.com/office/drawing/2014/main" id="{607C6460-F001-4729-AE88-2B045047F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 dirty="0">
                <a:solidFill>
                  <a:schemeClr val="bg1"/>
                </a:solidFill>
                <a:latin typeface="Arial" panose="020B0604020202020204" pitchFamily="34" charset="0"/>
              </a:rPr>
              <a:t>Kje plesalci vadijo?</a:t>
            </a:r>
            <a:endParaRPr lang="en-US" altLang="en-US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="" xmlns:a16="http://schemas.microsoft.com/office/drawing/2014/main" id="{953B43B8-DBBC-48F2-B7DD-05F014476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na tekaški stezi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na zunanjem igrišču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v telovadnici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v dvorani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Line 9">
            <a:extLst>
              <a:ext uri="{FF2B5EF4-FFF2-40B4-BE49-F238E27FC236}">
                <a16:creationId xmlns="" xmlns:a16="http://schemas.microsoft.com/office/drawing/2014/main" id="{C36A80FB-5DEB-4F38-B2A5-C298401120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Line 10">
            <a:extLst>
              <a:ext uri="{FF2B5EF4-FFF2-40B4-BE49-F238E27FC236}">
                <a16:creationId xmlns="" xmlns:a16="http://schemas.microsoft.com/office/drawing/2014/main" id="{C4FCF499-4793-4DB6-8D94-1925DCF11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9" name="Line 11">
            <a:extLst>
              <a:ext uri="{FF2B5EF4-FFF2-40B4-BE49-F238E27FC236}">
                <a16:creationId xmlns="" xmlns:a16="http://schemas.microsoft.com/office/drawing/2014/main" id="{7820658E-C276-4D84-8C40-32CC048A0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0" name="Line 12">
            <a:extLst>
              <a:ext uri="{FF2B5EF4-FFF2-40B4-BE49-F238E27FC236}">
                <a16:creationId xmlns="" xmlns:a16="http://schemas.microsoft.com/office/drawing/2014/main" id="{992C27EE-323E-4814-8792-749B94262A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1" name="Line 13">
            <a:extLst>
              <a:ext uri="{FF2B5EF4-FFF2-40B4-BE49-F238E27FC236}">
                <a16:creationId xmlns="" xmlns:a16="http://schemas.microsoft.com/office/drawing/2014/main" id="{1B9AB3CD-0F52-477D-ACE7-877DB44C4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2" name="Line 14">
            <a:extLst>
              <a:ext uri="{FF2B5EF4-FFF2-40B4-BE49-F238E27FC236}">
                <a16:creationId xmlns="" xmlns:a16="http://schemas.microsoft.com/office/drawing/2014/main" id="{730403F8-462C-436C-9381-7EF9F98AF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3" name="Line 15">
            <a:extLst>
              <a:ext uri="{FF2B5EF4-FFF2-40B4-BE49-F238E27FC236}">
                <a16:creationId xmlns="" xmlns:a16="http://schemas.microsoft.com/office/drawing/2014/main" id="{93366EA5-7FF7-4C8F-A87F-BE4637F48D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4" name="Line 16">
            <a:extLst>
              <a:ext uri="{FF2B5EF4-FFF2-40B4-BE49-F238E27FC236}">
                <a16:creationId xmlns="" xmlns:a16="http://schemas.microsoft.com/office/drawing/2014/main" id="{31A56FBF-10D6-4B39-B661-05E3CA4F5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5" name="Line 17">
            <a:extLst>
              <a:ext uri="{FF2B5EF4-FFF2-40B4-BE49-F238E27FC236}">
                <a16:creationId xmlns="" xmlns:a16="http://schemas.microsoft.com/office/drawing/2014/main" id="{6079E0A9-FF2F-4F38-96F0-72B7EBE384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6" name="Line 18">
            <a:extLst>
              <a:ext uri="{FF2B5EF4-FFF2-40B4-BE49-F238E27FC236}">
                <a16:creationId xmlns="" xmlns:a16="http://schemas.microsoft.com/office/drawing/2014/main" id="{2DCA1FB3-5765-4DCD-B442-33F99AACE8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7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477D3F5-2230-4A26-9EAB-0FAA0929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7668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91A6ACE-2754-4805-B22F-3CDDBEAE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3994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="" xmlns:a16="http://schemas.microsoft.com/office/drawing/2014/main" id="{A9A56BB4-E85C-40FA-ADDF-EBC531CF0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8675" name="AutoShape 3">
            <a:extLst>
              <a:ext uri="{FF2B5EF4-FFF2-40B4-BE49-F238E27FC236}">
                <a16:creationId xmlns="" xmlns:a16="http://schemas.microsoft.com/office/drawing/2014/main" id="{B43C1456-BCEB-4C08-B8CD-CD842DDD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8676" name="AutoShape 4">
            <a:extLst>
              <a:ext uri="{FF2B5EF4-FFF2-40B4-BE49-F238E27FC236}">
                <a16:creationId xmlns="" xmlns:a16="http://schemas.microsoft.com/office/drawing/2014/main" id="{7CE69487-C7E7-4355-99E1-9996262C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8677" name="AutoShape 5">
            <a:extLst>
              <a:ext uri="{FF2B5EF4-FFF2-40B4-BE49-F238E27FC236}">
                <a16:creationId xmlns="" xmlns:a16="http://schemas.microsoft.com/office/drawing/2014/main" id="{006A7AEE-647F-4A5F-8D8E-4FC062795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8678" name="AutoShape 6">
            <a:extLst>
              <a:ext uri="{FF2B5EF4-FFF2-40B4-BE49-F238E27FC236}">
                <a16:creationId xmlns="" xmlns:a16="http://schemas.microsoft.com/office/drawing/2014/main" id="{55C9DBD7-7E11-422C-B5CD-FADE70B42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8679" name="Rectangle 7">
            <a:extLst>
              <a:ext uri="{FF2B5EF4-FFF2-40B4-BE49-F238E27FC236}">
                <a16:creationId xmlns="" xmlns:a16="http://schemas.microsoft.com/office/drawing/2014/main" id="{69435BBA-51F7-4E6E-92EB-0025B5000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Kje plesalci vadijo?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Line 9">
            <a:extLst>
              <a:ext uri="{FF2B5EF4-FFF2-40B4-BE49-F238E27FC236}">
                <a16:creationId xmlns="" xmlns:a16="http://schemas.microsoft.com/office/drawing/2014/main" id="{8D1E592A-11CD-4B39-8521-E2F9C6FA0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1" name="Line 10">
            <a:extLst>
              <a:ext uri="{FF2B5EF4-FFF2-40B4-BE49-F238E27FC236}">
                <a16:creationId xmlns="" xmlns:a16="http://schemas.microsoft.com/office/drawing/2014/main" id="{B75FDE4F-8C21-476D-BBBD-BABF75A78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2" name="Line 11">
            <a:extLst>
              <a:ext uri="{FF2B5EF4-FFF2-40B4-BE49-F238E27FC236}">
                <a16:creationId xmlns="" xmlns:a16="http://schemas.microsoft.com/office/drawing/2014/main" id="{C332BD7E-8669-4B74-9A3E-430B2FC4C5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Line 12">
            <a:extLst>
              <a:ext uri="{FF2B5EF4-FFF2-40B4-BE49-F238E27FC236}">
                <a16:creationId xmlns="" xmlns:a16="http://schemas.microsoft.com/office/drawing/2014/main" id="{81840AEF-4FC2-4473-9E6B-AA25948DD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4" name="Line 13">
            <a:extLst>
              <a:ext uri="{FF2B5EF4-FFF2-40B4-BE49-F238E27FC236}">
                <a16:creationId xmlns="" xmlns:a16="http://schemas.microsoft.com/office/drawing/2014/main" id="{CC396C67-BD6C-42AB-8ACC-8BC14580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5" name="Line 14">
            <a:extLst>
              <a:ext uri="{FF2B5EF4-FFF2-40B4-BE49-F238E27FC236}">
                <a16:creationId xmlns="" xmlns:a16="http://schemas.microsoft.com/office/drawing/2014/main" id="{54325F78-F52C-4AEA-8517-3C195A887C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6" name="Line 15">
            <a:extLst>
              <a:ext uri="{FF2B5EF4-FFF2-40B4-BE49-F238E27FC236}">
                <a16:creationId xmlns="" xmlns:a16="http://schemas.microsoft.com/office/drawing/2014/main" id="{1F2ADFDC-E94D-4172-AF81-B23D0790AB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7" name="Line 16">
            <a:extLst>
              <a:ext uri="{FF2B5EF4-FFF2-40B4-BE49-F238E27FC236}">
                <a16:creationId xmlns="" xmlns:a16="http://schemas.microsoft.com/office/drawing/2014/main" id="{33D2463C-00E0-4888-A43A-BCE8B98DC0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8" name="Line 17">
            <a:extLst>
              <a:ext uri="{FF2B5EF4-FFF2-40B4-BE49-F238E27FC236}">
                <a16:creationId xmlns="" xmlns:a16="http://schemas.microsoft.com/office/drawing/2014/main" id="{FD1D0A07-CA43-4843-B8F7-D29FD71C4C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9" name="Line 18">
            <a:extLst>
              <a:ext uri="{FF2B5EF4-FFF2-40B4-BE49-F238E27FC236}">
                <a16:creationId xmlns="" xmlns:a16="http://schemas.microsoft.com/office/drawing/2014/main" id="{FB5C7A71-3C9B-4B3A-AAE6-27542DA15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0" name="Content Placeholder 1">
            <a:extLst>
              <a:ext uri="{FF2B5EF4-FFF2-40B4-BE49-F238E27FC236}">
                <a16:creationId xmlns="" xmlns:a16="http://schemas.microsoft.com/office/drawing/2014/main" id="{1B42297A-0AD4-45EC-B776-D4ADCA45F2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F46C852C-6FB7-4F37-BA95-1EF6477C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620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na tekaški stezi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na zunanjem igrišču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v telovadnici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v dvorani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="" xmlns:a16="http://schemas.microsoft.com/office/drawing/2014/main" id="{66C63A1E-D9AA-4434-B5D1-1F621766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F2412C02-33DB-456D-BD7B-90D61EB546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10.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Line 4">
            <a:extLst>
              <a:ext uri="{FF2B5EF4-FFF2-40B4-BE49-F238E27FC236}">
                <a16:creationId xmlns="" xmlns:a16="http://schemas.microsoft.com/office/drawing/2014/main" id="{21BBF520-99FE-4851-B581-81B8E3709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Line 5">
            <a:extLst>
              <a:ext uri="{FF2B5EF4-FFF2-40B4-BE49-F238E27FC236}">
                <a16:creationId xmlns="" xmlns:a16="http://schemas.microsoft.com/office/drawing/2014/main" id="{2B0602F3-DB98-452D-AF8F-9C372F5DA4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="" xmlns:a16="http://schemas.microsoft.com/office/drawing/2014/main" id="{4C118A5C-E4B2-484C-B676-030DF7133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23" name="AutoShape 3">
            <a:extLst>
              <a:ext uri="{FF2B5EF4-FFF2-40B4-BE49-F238E27FC236}">
                <a16:creationId xmlns="" xmlns:a16="http://schemas.microsoft.com/office/drawing/2014/main" id="{298B64E2-2ABE-4D58-8314-A724CCB11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24" name="AutoShape 4">
            <a:extLst>
              <a:ext uri="{FF2B5EF4-FFF2-40B4-BE49-F238E27FC236}">
                <a16:creationId xmlns="" xmlns:a16="http://schemas.microsoft.com/office/drawing/2014/main" id="{26A8D6E4-C136-4A3B-8DCB-5F4AFA1EB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25" name="AutoShape 5">
            <a:extLst>
              <a:ext uri="{FF2B5EF4-FFF2-40B4-BE49-F238E27FC236}">
                <a16:creationId xmlns="" xmlns:a16="http://schemas.microsoft.com/office/drawing/2014/main" id="{DBA4960A-306A-4286-8D52-D17FA321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26" name="AutoShape 6">
            <a:extLst>
              <a:ext uri="{FF2B5EF4-FFF2-40B4-BE49-F238E27FC236}">
                <a16:creationId xmlns="" xmlns:a16="http://schemas.microsoft.com/office/drawing/2014/main" id="{92073DF0-32A0-4DE9-BB8E-D2D17DA5D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27" name="Rectangle 7">
            <a:extLst>
              <a:ext uri="{FF2B5EF4-FFF2-40B4-BE49-F238E27FC236}">
                <a16:creationId xmlns="" xmlns:a16="http://schemas.microsoft.com/office/drawing/2014/main" id="{618A405E-A1C9-4606-AF1D-63C0A3EF2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 dirty="0">
                <a:solidFill>
                  <a:schemeClr val="bg1"/>
                </a:solidFill>
                <a:latin typeface="Arial" panose="020B0604020202020204" pitchFamily="34" charset="0"/>
              </a:rPr>
              <a:t>Kako imenujemo najbolj prepoznavno baletno oblačilo?</a:t>
            </a:r>
            <a:endParaRPr lang="en-US" altLang="en-US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232" name="Rectangle 8">
            <a:extLst>
              <a:ext uri="{FF2B5EF4-FFF2-40B4-BE49-F238E27FC236}">
                <a16:creationId xmlns="" xmlns:a16="http://schemas.microsoft.com/office/drawing/2014/main" id="{D615A2C3-353D-4333-85DF-4ABC04AB1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tutu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tuta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tuti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tatu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9" name="Line 9">
            <a:extLst>
              <a:ext uri="{FF2B5EF4-FFF2-40B4-BE49-F238E27FC236}">
                <a16:creationId xmlns="" xmlns:a16="http://schemas.microsoft.com/office/drawing/2014/main" id="{C128060A-4F40-4DBF-AD4C-3293B934DB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Line 10">
            <a:extLst>
              <a:ext uri="{FF2B5EF4-FFF2-40B4-BE49-F238E27FC236}">
                <a16:creationId xmlns="" xmlns:a16="http://schemas.microsoft.com/office/drawing/2014/main" id="{342FFA61-2E6D-480A-B25F-98912F831C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Line 11">
            <a:extLst>
              <a:ext uri="{FF2B5EF4-FFF2-40B4-BE49-F238E27FC236}">
                <a16:creationId xmlns="" xmlns:a16="http://schemas.microsoft.com/office/drawing/2014/main" id="{98437F80-3F51-42A4-B9DF-B601B08919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2" name="Line 12">
            <a:extLst>
              <a:ext uri="{FF2B5EF4-FFF2-40B4-BE49-F238E27FC236}">
                <a16:creationId xmlns="" xmlns:a16="http://schemas.microsoft.com/office/drawing/2014/main" id="{71622315-BBBB-4BF5-98A6-63251985CA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3" name="Line 13">
            <a:extLst>
              <a:ext uri="{FF2B5EF4-FFF2-40B4-BE49-F238E27FC236}">
                <a16:creationId xmlns="" xmlns:a16="http://schemas.microsoft.com/office/drawing/2014/main" id="{8CB077C3-B3FA-456D-A75E-30D7893729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4" name="Line 14">
            <a:extLst>
              <a:ext uri="{FF2B5EF4-FFF2-40B4-BE49-F238E27FC236}">
                <a16:creationId xmlns="" xmlns:a16="http://schemas.microsoft.com/office/drawing/2014/main" id="{E37F8C7B-96A5-4948-B38C-21FC88DD89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5" name="Line 15">
            <a:extLst>
              <a:ext uri="{FF2B5EF4-FFF2-40B4-BE49-F238E27FC236}">
                <a16:creationId xmlns="" xmlns:a16="http://schemas.microsoft.com/office/drawing/2014/main" id="{C60B7512-BC86-4C76-974B-3C093D02B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6" name="Line 16">
            <a:extLst>
              <a:ext uri="{FF2B5EF4-FFF2-40B4-BE49-F238E27FC236}">
                <a16:creationId xmlns="" xmlns:a16="http://schemas.microsoft.com/office/drawing/2014/main" id="{ADECE967-3E4D-46FE-8C87-150369FB0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7" name="Line 17">
            <a:extLst>
              <a:ext uri="{FF2B5EF4-FFF2-40B4-BE49-F238E27FC236}">
                <a16:creationId xmlns="" xmlns:a16="http://schemas.microsoft.com/office/drawing/2014/main" id="{8B1185BF-54F8-4619-9EE3-020AE27774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8" name="Line 18">
            <a:extLst>
              <a:ext uri="{FF2B5EF4-FFF2-40B4-BE49-F238E27FC236}">
                <a16:creationId xmlns="" xmlns:a16="http://schemas.microsoft.com/office/drawing/2014/main" id="{839B443F-042B-4C85-8F9C-8EDB1A95DF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9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E97BF725-6A7D-4DF1-8A7C-588850539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0740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2FD510A-EA7C-48B1-882B-F2F72B7C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52232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="" xmlns:a16="http://schemas.microsoft.com/office/drawing/2014/main" id="{5B937874-12D0-4E70-867A-73F56FE1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1747" name="AutoShape 3">
            <a:extLst>
              <a:ext uri="{FF2B5EF4-FFF2-40B4-BE49-F238E27FC236}">
                <a16:creationId xmlns="" xmlns:a16="http://schemas.microsoft.com/office/drawing/2014/main" id="{A9F9D312-A722-4D8A-AA9C-A798AEB9A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1748" name="AutoShape 4">
            <a:extLst>
              <a:ext uri="{FF2B5EF4-FFF2-40B4-BE49-F238E27FC236}">
                <a16:creationId xmlns="" xmlns:a16="http://schemas.microsoft.com/office/drawing/2014/main" id="{91187E26-5234-44AB-851C-07AAEDCE0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1749" name="AutoShape 5">
            <a:extLst>
              <a:ext uri="{FF2B5EF4-FFF2-40B4-BE49-F238E27FC236}">
                <a16:creationId xmlns="" xmlns:a16="http://schemas.microsoft.com/office/drawing/2014/main" id="{401E8A3B-AC90-4160-A6AD-DBDBDA36C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1750" name="AutoShape 6">
            <a:extLst>
              <a:ext uri="{FF2B5EF4-FFF2-40B4-BE49-F238E27FC236}">
                <a16:creationId xmlns="" xmlns:a16="http://schemas.microsoft.com/office/drawing/2014/main" id="{A445001E-9505-4488-9105-123EC18D1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1751" name="Rectangle 7">
            <a:extLst>
              <a:ext uri="{FF2B5EF4-FFF2-40B4-BE49-F238E27FC236}">
                <a16:creationId xmlns="" xmlns:a16="http://schemas.microsoft.com/office/drawing/2014/main" id="{3974F2F0-A511-44A9-AD20-252C23232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Kako imenujemo najbolj prepoznavno baletno oblačilo?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Line 9">
            <a:extLst>
              <a:ext uri="{FF2B5EF4-FFF2-40B4-BE49-F238E27FC236}">
                <a16:creationId xmlns="" xmlns:a16="http://schemas.microsoft.com/office/drawing/2014/main" id="{4BC02BC8-3488-43B5-B9E0-634011420B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Line 10">
            <a:extLst>
              <a:ext uri="{FF2B5EF4-FFF2-40B4-BE49-F238E27FC236}">
                <a16:creationId xmlns="" xmlns:a16="http://schemas.microsoft.com/office/drawing/2014/main" id="{F9CB0B0B-CD4B-4AEB-98AF-DE466ACAD7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Line 11">
            <a:extLst>
              <a:ext uri="{FF2B5EF4-FFF2-40B4-BE49-F238E27FC236}">
                <a16:creationId xmlns="" xmlns:a16="http://schemas.microsoft.com/office/drawing/2014/main" id="{9527D481-62CD-432A-B181-6BA29B474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5" name="Line 12">
            <a:extLst>
              <a:ext uri="{FF2B5EF4-FFF2-40B4-BE49-F238E27FC236}">
                <a16:creationId xmlns="" xmlns:a16="http://schemas.microsoft.com/office/drawing/2014/main" id="{724FC809-C14E-4695-B98C-27D75178B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6" name="Line 13">
            <a:extLst>
              <a:ext uri="{FF2B5EF4-FFF2-40B4-BE49-F238E27FC236}">
                <a16:creationId xmlns="" xmlns:a16="http://schemas.microsoft.com/office/drawing/2014/main" id="{335B852E-176F-463D-A92F-6DDDC9830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7" name="Line 14">
            <a:extLst>
              <a:ext uri="{FF2B5EF4-FFF2-40B4-BE49-F238E27FC236}">
                <a16:creationId xmlns="" xmlns:a16="http://schemas.microsoft.com/office/drawing/2014/main" id="{03597C92-5C7A-4D7A-AF96-9E4758D94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Line 15">
            <a:extLst>
              <a:ext uri="{FF2B5EF4-FFF2-40B4-BE49-F238E27FC236}">
                <a16:creationId xmlns="" xmlns:a16="http://schemas.microsoft.com/office/drawing/2014/main" id="{FC8363E8-2815-4176-8E81-49F313AD9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9" name="Line 16">
            <a:extLst>
              <a:ext uri="{FF2B5EF4-FFF2-40B4-BE49-F238E27FC236}">
                <a16:creationId xmlns="" xmlns:a16="http://schemas.microsoft.com/office/drawing/2014/main" id="{C4F8B695-6EAF-46EE-9BE6-9D28A0966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Line 17">
            <a:extLst>
              <a:ext uri="{FF2B5EF4-FFF2-40B4-BE49-F238E27FC236}">
                <a16:creationId xmlns="" xmlns:a16="http://schemas.microsoft.com/office/drawing/2014/main" id="{D9A95DED-647A-44FD-B768-3116A89302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1" name="Line 18">
            <a:extLst>
              <a:ext uri="{FF2B5EF4-FFF2-40B4-BE49-F238E27FC236}">
                <a16:creationId xmlns="" xmlns:a16="http://schemas.microsoft.com/office/drawing/2014/main" id="{86F0CA2A-1F55-42CB-AB05-2B796C3D11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2" name="Content Placeholder 1">
            <a:extLst>
              <a:ext uri="{FF2B5EF4-FFF2-40B4-BE49-F238E27FC236}">
                <a16:creationId xmlns="" xmlns:a16="http://schemas.microsoft.com/office/drawing/2014/main" id="{CDA3BB65-4A98-4B2D-8299-6207058B78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DA6AE82D-DCC0-4DFA-B50C-AAAC26D0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620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>
                <a:solidFill>
                  <a:srgbClr val="FFFFFF"/>
                </a:solidFill>
                <a:latin typeface="Arial" panose="020B0604020202020204" pitchFamily="34" charset="0"/>
              </a:rPr>
              <a:t>tutu</a:t>
            </a:r>
            <a:endParaRPr lang="en-US" altLang="en-US" sz="48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tuta</a:t>
            </a: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tuti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tatu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="" xmlns:a16="http://schemas.microsoft.com/office/drawing/2014/main" id="{A1F7ADEB-2DBF-4D33-A485-937C5C3E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6E6276A2-876E-4F9E-AD4C-C459E1D397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11.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Line 4">
            <a:extLst>
              <a:ext uri="{FF2B5EF4-FFF2-40B4-BE49-F238E27FC236}">
                <a16:creationId xmlns="" xmlns:a16="http://schemas.microsoft.com/office/drawing/2014/main" id="{97A36A4B-A73D-487B-9C67-5D303C7D4E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Line 5">
            <a:extLst>
              <a:ext uri="{FF2B5EF4-FFF2-40B4-BE49-F238E27FC236}">
                <a16:creationId xmlns="" xmlns:a16="http://schemas.microsoft.com/office/drawing/2014/main" id="{395DCB04-9554-4DB6-9C9C-AF8914925D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="" xmlns:a16="http://schemas.microsoft.com/office/drawing/2014/main" id="{2B5F74DC-BB08-41A5-A7C2-B1A8D5D56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3795" name="AutoShape 3">
            <a:extLst>
              <a:ext uri="{FF2B5EF4-FFF2-40B4-BE49-F238E27FC236}">
                <a16:creationId xmlns="" xmlns:a16="http://schemas.microsoft.com/office/drawing/2014/main" id="{B7C59A0A-737F-4D90-BA0F-420637B21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3796" name="AutoShape 4">
            <a:extLst>
              <a:ext uri="{FF2B5EF4-FFF2-40B4-BE49-F238E27FC236}">
                <a16:creationId xmlns="" xmlns:a16="http://schemas.microsoft.com/office/drawing/2014/main" id="{ABC68CFF-85AF-4676-B42B-18A251A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3797" name="AutoShape 5">
            <a:extLst>
              <a:ext uri="{FF2B5EF4-FFF2-40B4-BE49-F238E27FC236}">
                <a16:creationId xmlns="" xmlns:a16="http://schemas.microsoft.com/office/drawing/2014/main" id="{B6F41238-8B2A-4BA4-BA79-40057286C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3798" name="AutoShape 6">
            <a:extLst>
              <a:ext uri="{FF2B5EF4-FFF2-40B4-BE49-F238E27FC236}">
                <a16:creationId xmlns="" xmlns:a16="http://schemas.microsoft.com/office/drawing/2014/main" id="{A54091F6-5A80-4806-9C39-36DD87FF7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3799" name="Rectangle 7">
            <a:extLst>
              <a:ext uri="{FF2B5EF4-FFF2-40B4-BE49-F238E27FC236}">
                <a16:creationId xmlns="" xmlns:a16="http://schemas.microsoft.com/office/drawing/2014/main" id="{312469F1-DEBB-46FA-83B4-D4CD89FBC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dirty="0">
                <a:solidFill>
                  <a:schemeClr val="bg1"/>
                </a:solidFill>
                <a:latin typeface="Arial" panose="020B0604020202020204" pitchFamily="34" charset="0"/>
              </a:rPr>
              <a:t>Kako imenujemo oprijet dres?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328" name="Rectangle 8">
            <a:extLst>
              <a:ext uri="{FF2B5EF4-FFF2-40B4-BE49-F238E27FC236}">
                <a16:creationId xmlns="" xmlns:a16="http://schemas.microsoft.com/office/drawing/2014/main" id="{428063AB-6971-4429-AEDD-08684784B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triku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trako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tiko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triko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801" name="Line 9">
            <a:extLst>
              <a:ext uri="{FF2B5EF4-FFF2-40B4-BE49-F238E27FC236}">
                <a16:creationId xmlns="" xmlns:a16="http://schemas.microsoft.com/office/drawing/2014/main" id="{ED9A2DCD-BF5D-4E89-976B-9419C9F652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2" name="Line 10">
            <a:extLst>
              <a:ext uri="{FF2B5EF4-FFF2-40B4-BE49-F238E27FC236}">
                <a16:creationId xmlns="" xmlns:a16="http://schemas.microsoft.com/office/drawing/2014/main" id="{ACBF72A9-F0B8-448B-ACAB-804C28A23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Line 11">
            <a:extLst>
              <a:ext uri="{FF2B5EF4-FFF2-40B4-BE49-F238E27FC236}">
                <a16:creationId xmlns="" xmlns:a16="http://schemas.microsoft.com/office/drawing/2014/main" id="{7B8F4C5A-9911-4EA3-B9E2-FDE13E1075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Line 12">
            <a:extLst>
              <a:ext uri="{FF2B5EF4-FFF2-40B4-BE49-F238E27FC236}">
                <a16:creationId xmlns="" xmlns:a16="http://schemas.microsoft.com/office/drawing/2014/main" id="{B8902C74-7E06-4704-93EB-0F07DCBF8C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5" name="Line 13">
            <a:extLst>
              <a:ext uri="{FF2B5EF4-FFF2-40B4-BE49-F238E27FC236}">
                <a16:creationId xmlns="" xmlns:a16="http://schemas.microsoft.com/office/drawing/2014/main" id="{36F03323-C7CB-41A4-8911-DDFD253FE2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6" name="Line 14">
            <a:extLst>
              <a:ext uri="{FF2B5EF4-FFF2-40B4-BE49-F238E27FC236}">
                <a16:creationId xmlns="" xmlns:a16="http://schemas.microsoft.com/office/drawing/2014/main" id="{80DA7D06-00E6-49DB-881D-4BC158B563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7" name="Line 15">
            <a:extLst>
              <a:ext uri="{FF2B5EF4-FFF2-40B4-BE49-F238E27FC236}">
                <a16:creationId xmlns="" xmlns:a16="http://schemas.microsoft.com/office/drawing/2014/main" id="{EE14070A-9FE8-4A36-8A6D-8100E058B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8" name="Line 16">
            <a:extLst>
              <a:ext uri="{FF2B5EF4-FFF2-40B4-BE49-F238E27FC236}">
                <a16:creationId xmlns="" xmlns:a16="http://schemas.microsoft.com/office/drawing/2014/main" id="{55FE049A-F869-4876-9D35-BF4C73858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9" name="Line 17">
            <a:extLst>
              <a:ext uri="{FF2B5EF4-FFF2-40B4-BE49-F238E27FC236}">
                <a16:creationId xmlns="" xmlns:a16="http://schemas.microsoft.com/office/drawing/2014/main" id="{33A85111-C9E2-4B5F-847E-F773A16F31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0" name="Line 18">
            <a:extLst>
              <a:ext uri="{FF2B5EF4-FFF2-40B4-BE49-F238E27FC236}">
                <a16:creationId xmlns="" xmlns:a16="http://schemas.microsoft.com/office/drawing/2014/main" id="{253BF987-E406-4D07-9657-046F2BA2A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1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96BDE2A6-6123-4AA6-8E38-425773FF3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3812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A571AA9-CF4A-48D5-BA53-37AE4FA7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5632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="" xmlns:a16="http://schemas.microsoft.com/office/drawing/2014/main" id="{E3DDE96D-667B-43C6-B206-197D4BB4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4819" name="AutoShape 3">
            <a:extLst>
              <a:ext uri="{FF2B5EF4-FFF2-40B4-BE49-F238E27FC236}">
                <a16:creationId xmlns="" xmlns:a16="http://schemas.microsoft.com/office/drawing/2014/main" id="{CF5BE040-7A88-41BC-B970-0F3A3A05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4820" name="AutoShape 4">
            <a:extLst>
              <a:ext uri="{FF2B5EF4-FFF2-40B4-BE49-F238E27FC236}">
                <a16:creationId xmlns="" xmlns:a16="http://schemas.microsoft.com/office/drawing/2014/main" id="{1DAE3370-A998-411A-9FCA-20D75DD0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="" xmlns:a16="http://schemas.microsoft.com/office/drawing/2014/main" id="{1955AF3C-FB6D-4DFD-9FCD-AA7535C6A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4822" name="AutoShape 6">
            <a:extLst>
              <a:ext uri="{FF2B5EF4-FFF2-40B4-BE49-F238E27FC236}">
                <a16:creationId xmlns="" xmlns:a16="http://schemas.microsoft.com/office/drawing/2014/main" id="{D7F8F5F9-ED1B-43C3-B80E-064D508B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="" xmlns:a16="http://schemas.microsoft.com/office/drawing/2014/main" id="{3D3FC44B-E661-4773-9982-A3F87E468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Kako imenujemo oprijet dres?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4" name="Line 9">
            <a:extLst>
              <a:ext uri="{FF2B5EF4-FFF2-40B4-BE49-F238E27FC236}">
                <a16:creationId xmlns="" xmlns:a16="http://schemas.microsoft.com/office/drawing/2014/main" id="{3EEDC965-FB5D-42A9-944E-4A7178EEC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Line 10">
            <a:extLst>
              <a:ext uri="{FF2B5EF4-FFF2-40B4-BE49-F238E27FC236}">
                <a16:creationId xmlns="" xmlns:a16="http://schemas.microsoft.com/office/drawing/2014/main" id="{AA9EFFDE-6394-4947-B9FF-102D07EA8E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6" name="Line 11">
            <a:extLst>
              <a:ext uri="{FF2B5EF4-FFF2-40B4-BE49-F238E27FC236}">
                <a16:creationId xmlns="" xmlns:a16="http://schemas.microsoft.com/office/drawing/2014/main" id="{C501E181-E324-49D6-904C-28C26A1B18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7" name="Line 12">
            <a:extLst>
              <a:ext uri="{FF2B5EF4-FFF2-40B4-BE49-F238E27FC236}">
                <a16:creationId xmlns="" xmlns:a16="http://schemas.microsoft.com/office/drawing/2014/main" id="{EEDFEC6C-A1F1-4F97-8304-D4AB0BB8A0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8" name="Line 13">
            <a:extLst>
              <a:ext uri="{FF2B5EF4-FFF2-40B4-BE49-F238E27FC236}">
                <a16:creationId xmlns="" xmlns:a16="http://schemas.microsoft.com/office/drawing/2014/main" id="{47FDA588-D951-4D1E-A900-361677F5C1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9" name="Line 14">
            <a:extLst>
              <a:ext uri="{FF2B5EF4-FFF2-40B4-BE49-F238E27FC236}">
                <a16:creationId xmlns="" xmlns:a16="http://schemas.microsoft.com/office/drawing/2014/main" id="{FED8EAE3-F7FB-46EF-A453-F5E6E550E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0" name="Line 15">
            <a:extLst>
              <a:ext uri="{FF2B5EF4-FFF2-40B4-BE49-F238E27FC236}">
                <a16:creationId xmlns="" xmlns:a16="http://schemas.microsoft.com/office/drawing/2014/main" id="{31734FB9-BB44-40A5-85C8-B49B97BF9E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1" name="Line 16">
            <a:extLst>
              <a:ext uri="{FF2B5EF4-FFF2-40B4-BE49-F238E27FC236}">
                <a16:creationId xmlns="" xmlns:a16="http://schemas.microsoft.com/office/drawing/2014/main" id="{15BF921B-7239-42E2-BFD6-FC76F417AB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2" name="Line 17">
            <a:extLst>
              <a:ext uri="{FF2B5EF4-FFF2-40B4-BE49-F238E27FC236}">
                <a16:creationId xmlns="" xmlns:a16="http://schemas.microsoft.com/office/drawing/2014/main" id="{01BA0D33-E848-4C22-B7C1-A3F8A0907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3" name="Line 18">
            <a:extLst>
              <a:ext uri="{FF2B5EF4-FFF2-40B4-BE49-F238E27FC236}">
                <a16:creationId xmlns="" xmlns:a16="http://schemas.microsoft.com/office/drawing/2014/main" id="{9507114B-166C-4EE9-A9B7-8379C08226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4" name="Content Placeholder 1">
            <a:extLst>
              <a:ext uri="{FF2B5EF4-FFF2-40B4-BE49-F238E27FC236}">
                <a16:creationId xmlns="" xmlns:a16="http://schemas.microsoft.com/office/drawing/2014/main" id="{07C6B626-0F42-47D3-9813-A200AC1E61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0514818B-80A8-4038-983C-B3B89607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620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triku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trako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tiko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triko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="" xmlns:a16="http://schemas.microsoft.com/office/drawing/2014/main" id="{A68DE16E-7CF3-47CA-9E4D-5B840F86B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4BF4727C-AC5E-45BF-B564-24C4A13088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12.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="" xmlns:a16="http://schemas.microsoft.com/office/drawing/2014/main" id="{B3467E6B-D37B-4709-ACD3-1C849E10C5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Line 5">
            <a:extLst>
              <a:ext uri="{FF2B5EF4-FFF2-40B4-BE49-F238E27FC236}">
                <a16:creationId xmlns="" xmlns:a16="http://schemas.microsoft.com/office/drawing/2014/main" id="{6ECB9D92-E812-462B-A85E-AA4184DAC1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C0C0B-EFB4-4250-9D31-7F3CE234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17" y="595757"/>
            <a:ext cx="8596668" cy="1320800"/>
          </a:xfrm>
        </p:spPr>
        <p:txBody>
          <a:bodyPr/>
          <a:lstStyle/>
          <a:p>
            <a:r>
              <a:rPr lang="sl-SI" dirty="0"/>
              <a:t>Baletni izrazi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FFF6B6-F21F-48C1-A083-B146E4CF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56" y="2910223"/>
            <a:ext cx="8596668" cy="712467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Kdo pa je </a:t>
            </a:r>
            <a:r>
              <a:rPr lang="sl-SI" b="1" dirty="0">
                <a:solidFill>
                  <a:schemeClr val="tx1"/>
                </a:solidFill>
              </a:rPr>
              <a:t>primabalerina? 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026" name="Picture 2" descr="What is a Pas de Deux? - Ballet FAQ - BalletHub">
            <a:extLst>
              <a:ext uri="{FF2B5EF4-FFF2-40B4-BE49-F238E27FC236}">
                <a16:creationId xmlns="" xmlns:a16="http://schemas.microsoft.com/office/drawing/2014/main" id="{45B946A3-D81D-4B92-8662-F3CC45CB5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16760" r="7705" b="7501"/>
          <a:stretch/>
        </p:blipFill>
        <p:spPr bwMode="auto">
          <a:xfrm>
            <a:off x="6204543" y="125322"/>
            <a:ext cx="2502223" cy="26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imabalerina Lane Stranič letošnja dobitnica nagrade Lydie ...">
            <a:extLst>
              <a:ext uri="{FF2B5EF4-FFF2-40B4-BE49-F238E27FC236}">
                <a16:creationId xmlns="" xmlns:a16="http://schemas.microsoft.com/office/drawing/2014/main" id="{9F038508-799D-4906-B1B8-2802CB9BB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1" b="5644"/>
          <a:stretch/>
        </p:blipFill>
        <p:spPr bwMode="auto">
          <a:xfrm>
            <a:off x="2682427" y="3622690"/>
            <a:ext cx="4773227" cy="26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1A26E22-2214-4AE6-B1A0-2BE4CC222104}"/>
              </a:ext>
            </a:extLst>
          </p:cNvPr>
          <p:cNvSpPr/>
          <p:nvPr/>
        </p:nvSpPr>
        <p:spPr>
          <a:xfrm>
            <a:off x="1121217" y="1555290"/>
            <a:ext cx="368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Pas de </a:t>
            </a:r>
            <a:r>
              <a:rPr lang="sl-SI" dirty="0" err="1"/>
              <a:t>deux</a:t>
            </a:r>
            <a:r>
              <a:rPr lang="sl-SI" dirty="0"/>
              <a:t> – ples za dva plesalca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E12478-29F4-47C2-AB85-53DF0BCB9469}"/>
              </a:ext>
            </a:extLst>
          </p:cNvPr>
          <p:cNvSpPr/>
          <p:nvPr/>
        </p:nvSpPr>
        <p:spPr>
          <a:xfrm>
            <a:off x="1121217" y="1962307"/>
            <a:ext cx="452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Pirueta</a:t>
            </a:r>
            <a:r>
              <a:rPr lang="sl-SI" dirty="0"/>
              <a:t> – obrati na prstih na razne načine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7F1C3A7-9192-4879-88E7-2406D30D8371}"/>
              </a:ext>
            </a:extLst>
          </p:cNvPr>
          <p:cNvSpPr/>
          <p:nvPr/>
        </p:nvSpPr>
        <p:spPr>
          <a:xfrm>
            <a:off x="1121217" y="2416703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Plie </a:t>
            </a:r>
            <a:r>
              <a:rPr lang="sl-SI" dirty="0"/>
              <a:t>– osnovni gib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7489A24-63C3-4432-8570-E9C5B3B630FD}"/>
              </a:ext>
            </a:extLst>
          </p:cNvPr>
          <p:cNvSpPr/>
          <p:nvPr/>
        </p:nvSpPr>
        <p:spPr>
          <a:xfrm>
            <a:off x="3601567" y="2904656"/>
            <a:ext cx="498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Najvidnejša, glavna plesalka v baletni skupini.</a:t>
            </a:r>
          </a:p>
        </p:txBody>
      </p:sp>
    </p:spTree>
    <p:extLst>
      <p:ext uri="{BB962C8B-B14F-4D97-AF65-F5344CB8AC3E}">
        <p14:creationId xmlns:p14="http://schemas.microsoft.com/office/powerpoint/2010/main" val="15824514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="" xmlns:a16="http://schemas.microsoft.com/office/drawing/2014/main" id="{F476B9AD-5613-41B9-A937-594B381A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6867" name="AutoShape 3">
            <a:extLst>
              <a:ext uri="{FF2B5EF4-FFF2-40B4-BE49-F238E27FC236}">
                <a16:creationId xmlns="" xmlns:a16="http://schemas.microsoft.com/office/drawing/2014/main" id="{57661479-342A-401C-86E2-C9D96E001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6868" name="AutoShape 4">
            <a:extLst>
              <a:ext uri="{FF2B5EF4-FFF2-40B4-BE49-F238E27FC236}">
                <a16:creationId xmlns="" xmlns:a16="http://schemas.microsoft.com/office/drawing/2014/main" id="{5D33CC43-C6EE-48BD-9A1E-AD9E8593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6869" name="AutoShape 5">
            <a:extLst>
              <a:ext uri="{FF2B5EF4-FFF2-40B4-BE49-F238E27FC236}">
                <a16:creationId xmlns="" xmlns:a16="http://schemas.microsoft.com/office/drawing/2014/main" id="{53447595-41D9-4C3C-BC5D-9B9E925E0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6870" name="AutoShape 6">
            <a:extLst>
              <a:ext uri="{FF2B5EF4-FFF2-40B4-BE49-F238E27FC236}">
                <a16:creationId xmlns="" xmlns:a16="http://schemas.microsoft.com/office/drawing/2014/main" id="{93F38EBF-B65F-4F4C-85F6-9963D7CF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="" xmlns:a16="http://schemas.microsoft.com/office/drawing/2014/main" id="{3D1D6D58-A6B6-4206-BFC4-64FFCEC11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 dirty="0">
                <a:solidFill>
                  <a:schemeClr val="bg1"/>
                </a:solidFill>
                <a:latin typeface="Arial" panose="020B0604020202020204" pitchFamily="34" charset="0"/>
              </a:rPr>
              <a:t>Kakšna je obutev baletnih plesalcev?</a:t>
            </a:r>
            <a:endParaRPr lang="en-US" altLang="en-US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Rectangle 8">
            <a:extLst>
              <a:ext uri="{FF2B5EF4-FFF2-40B4-BE49-F238E27FC236}">
                <a16:creationId xmlns="" xmlns:a16="http://schemas.microsoft.com/office/drawing/2014/main" id="{68E4A15C-D256-42EC-B18A-A498FE032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8486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zelo trdi in oprijeti copati  </a:t>
            </a:r>
            <a:endParaRPr lang="sl-SI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zelo tanki, mehki in oprijeti copati</a:t>
            </a:r>
            <a:endParaRPr lang="en-US" altLang="en-US" sz="8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zelo tanki s trdim podplatom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mehki copatki z nedrsečim podpalotom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73" name="Line 9">
            <a:extLst>
              <a:ext uri="{FF2B5EF4-FFF2-40B4-BE49-F238E27FC236}">
                <a16:creationId xmlns="" xmlns:a16="http://schemas.microsoft.com/office/drawing/2014/main" id="{7926C4DD-9C5F-4BDE-8A6A-B4B34783F6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Line 10">
            <a:extLst>
              <a:ext uri="{FF2B5EF4-FFF2-40B4-BE49-F238E27FC236}">
                <a16:creationId xmlns="" xmlns:a16="http://schemas.microsoft.com/office/drawing/2014/main" id="{358D1B6C-83D4-439E-A406-8267B4B743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5" name="Line 11">
            <a:extLst>
              <a:ext uri="{FF2B5EF4-FFF2-40B4-BE49-F238E27FC236}">
                <a16:creationId xmlns="" xmlns:a16="http://schemas.microsoft.com/office/drawing/2014/main" id="{0E583DBB-470F-41F0-8CE0-9A3A4B2F3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6" name="Line 12">
            <a:extLst>
              <a:ext uri="{FF2B5EF4-FFF2-40B4-BE49-F238E27FC236}">
                <a16:creationId xmlns="" xmlns:a16="http://schemas.microsoft.com/office/drawing/2014/main" id="{DED14DD8-E725-4A15-953C-104BA8944A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Line 13">
            <a:extLst>
              <a:ext uri="{FF2B5EF4-FFF2-40B4-BE49-F238E27FC236}">
                <a16:creationId xmlns="" xmlns:a16="http://schemas.microsoft.com/office/drawing/2014/main" id="{C47DA6FD-ED62-40B0-9086-EF5B6907B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Line 14">
            <a:extLst>
              <a:ext uri="{FF2B5EF4-FFF2-40B4-BE49-F238E27FC236}">
                <a16:creationId xmlns="" xmlns:a16="http://schemas.microsoft.com/office/drawing/2014/main" id="{821706A7-1097-4421-978E-AD15C6B897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Line 15">
            <a:extLst>
              <a:ext uri="{FF2B5EF4-FFF2-40B4-BE49-F238E27FC236}">
                <a16:creationId xmlns="" xmlns:a16="http://schemas.microsoft.com/office/drawing/2014/main" id="{3C734D53-2213-43D4-94B7-3EBAA38F61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0" name="Line 16">
            <a:extLst>
              <a:ext uri="{FF2B5EF4-FFF2-40B4-BE49-F238E27FC236}">
                <a16:creationId xmlns="" xmlns:a16="http://schemas.microsoft.com/office/drawing/2014/main" id="{94B4318A-6DE6-4DDC-B490-2F5496189F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1" name="Line 17">
            <a:extLst>
              <a:ext uri="{FF2B5EF4-FFF2-40B4-BE49-F238E27FC236}">
                <a16:creationId xmlns="" xmlns:a16="http://schemas.microsoft.com/office/drawing/2014/main" id="{B3037AC6-454B-4DE9-A4CA-F088C3F696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2" name="Line 18">
            <a:extLst>
              <a:ext uri="{FF2B5EF4-FFF2-40B4-BE49-F238E27FC236}">
                <a16:creationId xmlns="" xmlns:a16="http://schemas.microsoft.com/office/drawing/2014/main" id="{597C9D78-23A7-48C5-B4C0-3095583CBD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3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586B2B40-7714-43AD-A8C7-E5684642E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6884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6AEFB17-817C-4258-865A-843D55531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4813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="" xmlns:a16="http://schemas.microsoft.com/office/drawing/2014/main" id="{2E4E0026-36B9-4173-8157-C1CB2BC7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7891" name="AutoShape 3">
            <a:extLst>
              <a:ext uri="{FF2B5EF4-FFF2-40B4-BE49-F238E27FC236}">
                <a16:creationId xmlns="" xmlns:a16="http://schemas.microsoft.com/office/drawing/2014/main" id="{38A556A6-BD27-4195-8EC0-ED3A37040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7892" name="AutoShape 4">
            <a:extLst>
              <a:ext uri="{FF2B5EF4-FFF2-40B4-BE49-F238E27FC236}">
                <a16:creationId xmlns="" xmlns:a16="http://schemas.microsoft.com/office/drawing/2014/main" id="{10F8915B-E20A-4788-BE73-9DE4451F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7893" name="AutoShape 5">
            <a:extLst>
              <a:ext uri="{FF2B5EF4-FFF2-40B4-BE49-F238E27FC236}">
                <a16:creationId xmlns="" xmlns:a16="http://schemas.microsoft.com/office/drawing/2014/main" id="{A261C832-36EE-44B8-A4E7-EB475426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7894" name="AutoShape 6">
            <a:extLst>
              <a:ext uri="{FF2B5EF4-FFF2-40B4-BE49-F238E27FC236}">
                <a16:creationId xmlns="" xmlns:a16="http://schemas.microsoft.com/office/drawing/2014/main" id="{8AE32231-966A-4F57-80AB-7E6BE14F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B27BA34C-6FC8-458B-B378-77A5ADDAD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Kakšna je obutev baletnih plesalcev?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Line 9">
            <a:extLst>
              <a:ext uri="{FF2B5EF4-FFF2-40B4-BE49-F238E27FC236}">
                <a16:creationId xmlns="" xmlns:a16="http://schemas.microsoft.com/office/drawing/2014/main" id="{57308A88-6804-4EC5-BD1D-DE1A2B19A0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Line 10">
            <a:extLst>
              <a:ext uri="{FF2B5EF4-FFF2-40B4-BE49-F238E27FC236}">
                <a16:creationId xmlns="" xmlns:a16="http://schemas.microsoft.com/office/drawing/2014/main" id="{870A4260-4765-498F-8C04-F6E1FE5272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8" name="Line 11">
            <a:extLst>
              <a:ext uri="{FF2B5EF4-FFF2-40B4-BE49-F238E27FC236}">
                <a16:creationId xmlns="" xmlns:a16="http://schemas.microsoft.com/office/drawing/2014/main" id="{956CFB36-8B93-488F-B179-EA470E7D0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9" name="Line 12">
            <a:extLst>
              <a:ext uri="{FF2B5EF4-FFF2-40B4-BE49-F238E27FC236}">
                <a16:creationId xmlns="" xmlns:a16="http://schemas.microsoft.com/office/drawing/2014/main" id="{47BE3D20-8FE1-46A5-9C5D-5048456E76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Line 13">
            <a:extLst>
              <a:ext uri="{FF2B5EF4-FFF2-40B4-BE49-F238E27FC236}">
                <a16:creationId xmlns="" xmlns:a16="http://schemas.microsoft.com/office/drawing/2014/main" id="{9E6B3E47-423A-4846-869B-9391E692C7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Line 14">
            <a:extLst>
              <a:ext uri="{FF2B5EF4-FFF2-40B4-BE49-F238E27FC236}">
                <a16:creationId xmlns="" xmlns:a16="http://schemas.microsoft.com/office/drawing/2014/main" id="{1398C1FB-A6B7-4F3D-A1A3-624FC49C85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2" name="Line 15">
            <a:extLst>
              <a:ext uri="{FF2B5EF4-FFF2-40B4-BE49-F238E27FC236}">
                <a16:creationId xmlns="" xmlns:a16="http://schemas.microsoft.com/office/drawing/2014/main" id="{FAC6C704-95AE-4A0A-96A0-A2112E0BBD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3" name="Line 16">
            <a:extLst>
              <a:ext uri="{FF2B5EF4-FFF2-40B4-BE49-F238E27FC236}">
                <a16:creationId xmlns="" xmlns:a16="http://schemas.microsoft.com/office/drawing/2014/main" id="{5BB779B7-DE4A-44ED-BCC8-25E2ABAA5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Line 17">
            <a:extLst>
              <a:ext uri="{FF2B5EF4-FFF2-40B4-BE49-F238E27FC236}">
                <a16:creationId xmlns="" xmlns:a16="http://schemas.microsoft.com/office/drawing/2014/main" id="{3314871F-FB0B-4CC2-A3E9-8C58773AB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Line 18">
            <a:extLst>
              <a:ext uri="{FF2B5EF4-FFF2-40B4-BE49-F238E27FC236}">
                <a16:creationId xmlns="" xmlns:a16="http://schemas.microsoft.com/office/drawing/2014/main" id="{DC2C6482-BE80-4202-80AC-3C37151844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6" name="Content Placeholder 1">
            <a:extLst>
              <a:ext uri="{FF2B5EF4-FFF2-40B4-BE49-F238E27FC236}">
                <a16:creationId xmlns="" xmlns:a16="http://schemas.microsoft.com/office/drawing/2014/main" id="{E69524A0-D910-484C-B882-FE906ACE4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7E753A8E-EBBB-4CB0-8376-43D444EE4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8486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 dirty="0">
                <a:solidFill>
                  <a:srgbClr val="FFFFFF"/>
                </a:solidFill>
                <a:latin typeface="Arial" panose="020B0604020202020204" pitchFamily="34" charset="0"/>
              </a:rPr>
              <a:t>zelo trdi in oprijeti copati  </a:t>
            </a:r>
            <a:endParaRPr lang="sl-SI" altLang="en-US" sz="4800" kern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 dirty="0">
                <a:solidFill>
                  <a:srgbClr val="FFFFFF"/>
                </a:solidFill>
                <a:latin typeface="Arial" panose="020B0604020202020204" pitchFamily="34" charset="0"/>
              </a:rPr>
              <a:t>zelo tanki, mehki in oprijeti copati</a:t>
            </a:r>
            <a:endParaRPr lang="en-US" altLang="en-US" sz="8800" kern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 dirty="0">
                <a:solidFill>
                  <a:srgbClr val="FFFFFF"/>
                </a:solidFill>
                <a:latin typeface="Arial" panose="020B0604020202020204" pitchFamily="34" charset="0"/>
              </a:rPr>
              <a:t>zelo tanki s trdim podplatom</a:t>
            </a:r>
            <a:endParaRPr lang="en-US" altLang="en-US" kern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 dirty="0">
                <a:solidFill>
                  <a:srgbClr val="FFFFFF"/>
                </a:solidFill>
                <a:latin typeface="Arial" panose="020B0604020202020204" pitchFamily="34" charset="0"/>
              </a:rPr>
              <a:t>mehki copatki z nedrsečim podplatom</a:t>
            </a:r>
            <a:endParaRPr lang="en-US" altLang="en-US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="" xmlns:a16="http://schemas.microsoft.com/office/drawing/2014/main" id="{5CD93C51-CF43-4D45-8D00-BC96BE49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724B0FCA-BDB3-43E6-8B1A-BBEC4BDD5D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13.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="" xmlns:a16="http://schemas.microsoft.com/office/drawing/2014/main" id="{ACC2B7FE-A134-44EC-A906-ECB662B8B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="" xmlns:a16="http://schemas.microsoft.com/office/drawing/2014/main" id="{B3594AA5-5D4B-424B-A4B2-3854013A6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="" xmlns:a16="http://schemas.microsoft.com/office/drawing/2014/main" id="{2EC7DC7F-9F84-49BF-9260-D0623CC5A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9939" name="AutoShape 3">
            <a:extLst>
              <a:ext uri="{FF2B5EF4-FFF2-40B4-BE49-F238E27FC236}">
                <a16:creationId xmlns="" xmlns:a16="http://schemas.microsoft.com/office/drawing/2014/main" id="{D566324C-ADF4-4FBB-8486-928C96F8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9940" name="AutoShape 4">
            <a:extLst>
              <a:ext uri="{FF2B5EF4-FFF2-40B4-BE49-F238E27FC236}">
                <a16:creationId xmlns="" xmlns:a16="http://schemas.microsoft.com/office/drawing/2014/main" id="{6BCDD610-9F78-4DFC-BE50-99072B69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9941" name="AutoShape 5">
            <a:extLst>
              <a:ext uri="{FF2B5EF4-FFF2-40B4-BE49-F238E27FC236}">
                <a16:creationId xmlns="" xmlns:a16="http://schemas.microsoft.com/office/drawing/2014/main" id="{5BA0C203-76AA-4FEE-8968-88AF160D6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9942" name="AutoShape 6">
            <a:extLst>
              <a:ext uri="{FF2B5EF4-FFF2-40B4-BE49-F238E27FC236}">
                <a16:creationId xmlns="" xmlns:a16="http://schemas.microsoft.com/office/drawing/2014/main" id="{69809DD5-659A-4954-9256-24F612D1D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9943" name="Rectangle 7">
            <a:extLst>
              <a:ext uri="{FF2B5EF4-FFF2-40B4-BE49-F238E27FC236}">
                <a16:creationId xmlns="" xmlns:a16="http://schemas.microsoft.com/office/drawing/2014/main" id="{C484A6E6-989A-434A-82A2-70C91BB88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r>
              <a:rPr lang="sl-SI" altLang="en-US" sz="4800" dirty="0">
                <a:solidFill>
                  <a:schemeClr val="bg1"/>
                </a:solidFill>
                <a:latin typeface="Arial" panose="020B0604020202020204" pitchFamily="34" charset="0"/>
              </a:rPr>
              <a:t>Kakšna mora biti pričeska balerin? </a:t>
            </a:r>
            <a:endParaRPr lang="sl-SI" altLang="sl-SI" sz="4800" dirty="0">
              <a:solidFill>
                <a:schemeClr val="bg1"/>
              </a:solidFill>
            </a:endParaRPr>
          </a:p>
        </p:txBody>
      </p:sp>
      <p:sp>
        <p:nvSpPr>
          <p:cNvPr id="44040" name="Rectangle 8">
            <a:extLst>
              <a:ext uri="{FF2B5EF4-FFF2-40B4-BE49-F238E27FC236}">
                <a16:creationId xmlns="" xmlns:a16="http://schemas.microsoft.com/office/drawing/2014/main" id="{599CAF79-C670-42F7-BCA9-DACE5041D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prosto padajoči lasje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lasje speti v figo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lasje speti v čop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postriženi na kratko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Line 9">
            <a:extLst>
              <a:ext uri="{FF2B5EF4-FFF2-40B4-BE49-F238E27FC236}">
                <a16:creationId xmlns="" xmlns:a16="http://schemas.microsoft.com/office/drawing/2014/main" id="{938CB03F-2293-44B1-AD0F-AFF8BBE353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6" name="Line 10">
            <a:extLst>
              <a:ext uri="{FF2B5EF4-FFF2-40B4-BE49-F238E27FC236}">
                <a16:creationId xmlns="" xmlns:a16="http://schemas.microsoft.com/office/drawing/2014/main" id="{F45A0F60-6519-4733-B7DC-EDC8538DF6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7" name="Line 11">
            <a:extLst>
              <a:ext uri="{FF2B5EF4-FFF2-40B4-BE49-F238E27FC236}">
                <a16:creationId xmlns="" xmlns:a16="http://schemas.microsoft.com/office/drawing/2014/main" id="{9514EA20-7E86-4181-9489-5C68EAA250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8" name="Line 12">
            <a:extLst>
              <a:ext uri="{FF2B5EF4-FFF2-40B4-BE49-F238E27FC236}">
                <a16:creationId xmlns="" xmlns:a16="http://schemas.microsoft.com/office/drawing/2014/main" id="{AC9BC3AC-C854-43A0-913F-975D2F5E8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9" name="Line 13">
            <a:extLst>
              <a:ext uri="{FF2B5EF4-FFF2-40B4-BE49-F238E27FC236}">
                <a16:creationId xmlns="" xmlns:a16="http://schemas.microsoft.com/office/drawing/2014/main" id="{AD8BD3F8-5899-47F7-A74B-24A0BC84E9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0" name="Line 14">
            <a:extLst>
              <a:ext uri="{FF2B5EF4-FFF2-40B4-BE49-F238E27FC236}">
                <a16:creationId xmlns="" xmlns:a16="http://schemas.microsoft.com/office/drawing/2014/main" id="{050E7B4B-159A-4318-BC64-984D8BAA32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1" name="Line 15">
            <a:extLst>
              <a:ext uri="{FF2B5EF4-FFF2-40B4-BE49-F238E27FC236}">
                <a16:creationId xmlns="" xmlns:a16="http://schemas.microsoft.com/office/drawing/2014/main" id="{0DF4A1DC-D19C-4742-86A2-E5BC4A25BB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2" name="Line 16">
            <a:extLst>
              <a:ext uri="{FF2B5EF4-FFF2-40B4-BE49-F238E27FC236}">
                <a16:creationId xmlns="" xmlns:a16="http://schemas.microsoft.com/office/drawing/2014/main" id="{49B0D152-AF2E-4DCA-BED2-9D371F1C4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3" name="Line 17">
            <a:extLst>
              <a:ext uri="{FF2B5EF4-FFF2-40B4-BE49-F238E27FC236}">
                <a16:creationId xmlns="" xmlns:a16="http://schemas.microsoft.com/office/drawing/2014/main" id="{96106E0A-21F5-4F38-B6BF-208BFE86B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4" name="Line 18">
            <a:extLst>
              <a:ext uri="{FF2B5EF4-FFF2-40B4-BE49-F238E27FC236}">
                <a16:creationId xmlns="" xmlns:a16="http://schemas.microsoft.com/office/drawing/2014/main" id="{E872772C-5C75-41A0-9DE7-0814149FF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5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451427C-20B6-46FB-9288-A3A65288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39956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0ACE35E0-0EEE-45E0-93E9-ABB9EE76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44040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extLst>
              <a:ext uri="{FF2B5EF4-FFF2-40B4-BE49-F238E27FC236}">
                <a16:creationId xmlns="" xmlns:a16="http://schemas.microsoft.com/office/drawing/2014/main" id="{B0A49742-5C06-43BF-A2D9-AC72F2E7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0963" name="AutoShape 3">
            <a:extLst>
              <a:ext uri="{FF2B5EF4-FFF2-40B4-BE49-F238E27FC236}">
                <a16:creationId xmlns="" xmlns:a16="http://schemas.microsoft.com/office/drawing/2014/main" id="{C3A41ABE-FD15-4BE7-91E1-AD37FE2ED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0964" name="AutoShape 4">
            <a:extLst>
              <a:ext uri="{FF2B5EF4-FFF2-40B4-BE49-F238E27FC236}">
                <a16:creationId xmlns="" xmlns:a16="http://schemas.microsoft.com/office/drawing/2014/main" id="{16BF9A5F-2DBC-467A-B15C-E4DF1F2F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0965" name="AutoShape 5">
            <a:extLst>
              <a:ext uri="{FF2B5EF4-FFF2-40B4-BE49-F238E27FC236}">
                <a16:creationId xmlns="" xmlns:a16="http://schemas.microsoft.com/office/drawing/2014/main" id="{D073DDEC-E439-4B71-800D-F2C14A3A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0966" name="AutoShape 6">
            <a:extLst>
              <a:ext uri="{FF2B5EF4-FFF2-40B4-BE49-F238E27FC236}">
                <a16:creationId xmlns="" xmlns:a16="http://schemas.microsoft.com/office/drawing/2014/main" id="{C7C6F591-5A9F-41F8-826E-8EA3AB1F1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0967" name="Rectangle 7">
            <a:extLst>
              <a:ext uri="{FF2B5EF4-FFF2-40B4-BE49-F238E27FC236}">
                <a16:creationId xmlns="" xmlns:a16="http://schemas.microsoft.com/office/drawing/2014/main" id="{E0B33BD3-4900-4761-B459-D1040F17A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Kakšna mora biti pričeska balerin? 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Line 9">
            <a:extLst>
              <a:ext uri="{FF2B5EF4-FFF2-40B4-BE49-F238E27FC236}">
                <a16:creationId xmlns="" xmlns:a16="http://schemas.microsoft.com/office/drawing/2014/main" id="{793F908E-71CD-4CFC-90A1-90C8374EA7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Line 10">
            <a:extLst>
              <a:ext uri="{FF2B5EF4-FFF2-40B4-BE49-F238E27FC236}">
                <a16:creationId xmlns="" xmlns:a16="http://schemas.microsoft.com/office/drawing/2014/main" id="{254335D8-75CF-4DF9-B0BC-4769241B4E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0" name="Line 11">
            <a:extLst>
              <a:ext uri="{FF2B5EF4-FFF2-40B4-BE49-F238E27FC236}">
                <a16:creationId xmlns="" xmlns:a16="http://schemas.microsoft.com/office/drawing/2014/main" id="{0F4DDD74-DE74-4E4D-A3E7-CA8F6F7573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1" name="Line 12">
            <a:extLst>
              <a:ext uri="{FF2B5EF4-FFF2-40B4-BE49-F238E27FC236}">
                <a16:creationId xmlns="" xmlns:a16="http://schemas.microsoft.com/office/drawing/2014/main" id="{25203CDB-A3AB-49E4-84FC-32C2F5A90D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2" name="Line 13">
            <a:extLst>
              <a:ext uri="{FF2B5EF4-FFF2-40B4-BE49-F238E27FC236}">
                <a16:creationId xmlns="" xmlns:a16="http://schemas.microsoft.com/office/drawing/2014/main" id="{CDAF8108-A39E-4CAB-9CDF-BED075A8F8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3" name="Line 14">
            <a:extLst>
              <a:ext uri="{FF2B5EF4-FFF2-40B4-BE49-F238E27FC236}">
                <a16:creationId xmlns="" xmlns:a16="http://schemas.microsoft.com/office/drawing/2014/main" id="{96900E79-E5BE-41D2-8D81-BD921372ED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4" name="Line 15">
            <a:extLst>
              <a:ext uri="{FF2B5EF4-FFF2-40B4-BE49-F238E27FC236}">
                <a16:creationId xmlns="" xmlns:a16="http://schemas.microsoft.com/office/drawing/2014/main" id="{D20D7786-81DE-4F03-A6E7-53D25BEE3B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5" name="Line 16">
            <a:extLst>
              <a:ext uri="{FF2B5EF4-FFF2-40B4-BE49-F238E27FC236}">
                <a16:creationId xmlns="" xmlns:a16="http://schemas.microsoft.com/office/drawing/2014/main" id="{008937EA-0D81-4AE9-9759-A545A7E992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6" name="Line 17">
            <a:extLst>
              <a:ext uri="{FF2B5EF4-FFF2-40B4-BE49-F238E27FC236}">
                <a16:creationId xmlns="" xmlns:a16="http://schemas.microsoft.com/office/drawing/2014/main" id="{0F1153CC-0DD9-49D2-AFDC-F7A3493974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7" name="Line 18">
            <a:extLst>
              <a:ext uri="{FF2B5EF4-FFF2-40B4-BE49-F238E27FC236}">
                <a16:creationId xmlns="" xmlns:a16="http://schemas.microsoft.com/office/drawing/2014/main" id="{B9160826-42D1-455E-A33A-DC51DA0067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8" name="Content Placeholder 1">
            <a:extLst>
              <a:ext uri="{FF2B5EF4-FFF2-40B4-BE49-F238E27FC236}">
                <a16:creationId xmlns="" xmlns:a16="http://schemas.microsoft.com/office/drawing/2014/main" id="{ECD37B10-E7D8-4210-BC85-445BB9C10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8807D625-8B79-433A-B6CF-6B53B1A1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6200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>
                <a:solidFill>
                  <a:srgbClr val="FFFFFF"/>
                </a:solidFill>
                <a:latin typeface="Arial" panose="020B0604020202020204" pitchFamily="34" charset="0"/>
              </a:rPr>
              <a:t>prosto padajoči lasje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>
                <a:solidFill>
                  <a:srgbClr val="FFFFFF"/>
                </a:solidFill>
                <a:latin typeface="Arial" panose="020B0604020202020204" pitchFamily="34" charset="0"/>
              </a:rPr>
              <a:t>lasje speti v figo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>
                <a:solidFill>
                  <a:srgbClr val="FFFFFF"/>
                </a:solidFill>
                <a:latin typeface="Arial" panose="020B0604020202020204" pitchFamily="34" charset="0"/>
              </a:rPr>
              <a:t>lasje speti v čop</a:t>
            </a:r>
            <a:endParaRPr lang="en-US" altLang="en-US" sz="5400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4800" kern="0">
                <a:solidFill>
                  <a:srgbClr val="FFFFFF"/>
                </a:solidFill>
                <a:latin typeface="Arial" panose="020B0604020202020204" pitchFamily="34" charset="0"/>
              </a:rPr>
              <a:t>postriženi na kratko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="" xmlns:a16="http://schemas.microsoft.com/office/drawing/2014/main" id="{C30291C0-5931-4645-9A48-DADEB293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1832C5D0-52C0-45C9-B9F1-DA50BC5848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14.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Line 4">
            <a:extLst>
              <a:ext uri="{FF2B5EF4-FFF2-40B4-BE49-F238E27FC236}">
                <a16:creationId xmlns="" xmlns:a16="http://schemas.microsoft.com/office/drawing/2014/main" id="{79442068-5897-42C5-AEEB-15B9E51B8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Line 5">
            <a:extLst>
              <a:ext uri="{FF2B5EF4-FFF2-40B4-BE49-F238E27FC236}">
                <a16:creationId xmlns="" xmlns:a16="http://schemas.microsoft.com/office/drawing/2014/main" id="{AF582CE4-8344-4AA8-988D-E3690A407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extLst>
              <a:ext uri="{FF2B5EF4-FFF2-40B4-BE49-F238E27FC236}">
                <a16:creationId xmlns="" xmlns:a16="http://schemas.microsoft.com/office/drawing/2014/main" id="{10E29DCD-918F-4C63-9380-F8A1339F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3011" name="AutoShape 3">
            <a:extLst>
              <a:ext uri="{FF2B5EF4-FFF2-40B4-BE49-F238E27FC236}">
                <a16:creationId xmlns="" xmlns:a16="http://schemas.microsoft.com/office/drawing/2014/main" id="{0EAFDC2C-442D-4B99-B950-CF99B76C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3012" name="AutoShape 4">
            <a:extLst>
              <a:ext uri="{FF2B5EF4-FFF2-40B4-BE49-F238E27FC236}">
                <a16:creationId xmlns="" xmlns:a16="http://schemas.microsoft.com/office/drawing/2014/main" id="{B3920AA6-E213-450B-A095-18DF02AAF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="" xmlns:a16="http://schemas.microsoft.com/office/drawing/2014/main" id="{0B15411D-50F3-4B69-9694-FE302BA16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603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3014" name="AutoShape 6">
            <a:extLst>
              <a:ext uri="{FF2B5EF4-FFF2-40B4-BE49-F238E27FC236}">
                <a16:creationId xmlns="" xmlns:a16="http://schemas.microsoft.com/office/drawing/2014/main" id="{15A2E303-D39B-4649-BD5C-EAD3AC25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20B04D5D-25FF-4748-86C1-79819122A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Kdo je napisal glasbo za opero Labodje jezero?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="" xmlns:a16="http://schemas.microsoft.com/office/drawing/2014/main" id="{64803991-29B7-44B8-B596-519A7C8DF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93938" y="2743200"/>
            <a:ext cx="8153400" cy="38798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4800" b="1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Igor Stravinski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en-US" sz="4800" b="1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 Schubert</a:t>
            </a:r>
          </a:p>
          <a:p>
            <a:pPr marL="0" indent="0">
              <a:buNone/>
              <a:defRPr/>
            </a:pPr>
            <a:r>
              <a:rPr lang="en-US" altLang="en-US" sz="4800" b="1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sl-SI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Wolfgang Amadeus Mozart</a:t>
            </a:r>
            <a:endParaRPr lang="sl-SI" altLang="en-US" sz="4800" b="1" baseline="10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4800" b="1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Iljič Čajkovski</a:t>
            </a:r>
            <a:endParaRPr lang="en-US" alt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7" name="Line 9">
            <a:extLst>
              <a:ext uri="{FF2B5EF4-FFF2-40B4-BE49-F238E27FC236}">
                <a16:creationId xmlns="" xmlns:a16="http://schemas.microsoft.com/office/drawing/2014/main" id="{9AEE7ECB-EDC9-4B3F-8B5A-FEEE654112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8" name="Line 10">
            <a:extLst>
              <a:ext uri="{FF2B5EF4-FFF2-40B4-BE49-F238E27FC236}">
                <a16:creationId xmlns="" xmlns:a16="http://schemas.microsoft.com/office/drawing/2014/main" id="{A9B9D3B0-C801-48E2-80ED-033FCAFA98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9" name="Line 11">
            <a:extLst>
              <a:ext uri="{FF2B5EF4-FFF2-40B4-BE49-F238E27FC236}">
                <a16:creationId xmlns="" xmlns:a16="http://schemas.microsoft.com/office/drawing/2014/main" id="{888932A0-E396-4D9A-A076-E0D938DA5E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0" name="Line 12">
            <a:extLst>
              <a:ext uri="{FF2B5EF4-FFF2-40B4-BE49-F238E27FC236}">
                <a16:creationId xmlns="" xmlns:a16="http://schemas.microsoft.com/office/drawing/2014/main" id="{D8670ADE-F2D4-4610-95A3-7C51FEA8A3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1" name="Line 13">
            <a:extLst>
              <a:ext uri="{FF2B5EF4-FFF2-40B4-BE49-F238E27FC236}">
                <a16:creationId xmlns="" xmlns:a16="http://schemas.microsoft.com/office/drawing/2014/main" id="{1CA28498-7B10-4162-8FE9-D4393B1B5C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2" name="Line 14">
            <a:extLst>
              <a:ext uri="{FF2B5EF4-FFF2-40B4-BE49-F238E27FC236}">
                <a16:creationId xmlns="" xmlns:a16="http://schemas.microsoft.com/office/drawing/2014/main" id="{2DD49B5E-326C-416A-8437-B1368C86C0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3" name="Line 15">
            <a:extLst>
              <a:ext uri="{FF2B5EF4-FFF2-40B4-BE49-F238E27FC236}">
                <a16:creationId xmlns="" xmlns:a16="http://schemas.microsoft.com/office/drawing/2014/main" id="{23DF0433-0862-4DE1-AC3A-3C31B023C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4" name="Line 16">
            <a:extLst>
              <a:ext uri="{FF2B5EF4-FFF2-40B4-BE49-F238E27FC236}">
                <a16:creationId xmlns="" xmlns:a16="http://schemas.microsoft.com/office/drawing/2014/main" id="{18AC7468-608F-49C8-A1F8-CC9EA2999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5" name="Line 17">
            <a:extLst>
              <a:ext uri="{FF2B5EF4-FFF2-40B4-BE49-F238E27FC236}">
                <a16:creationId xmlns="" xmlns:a16="http://schemas.microsoft.com/office/drawing/2014/main" id="{BE2B26DD-B50B-4DEE-8EC2-2447D636EB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="" xmlns:a16="http://schemas.microsoft.com/office/drawing/2014/main" id="{DF89D0E1-2058-47AC-9E9A-02B343C77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7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432D75D-44B8-44F4-8672-80A9BBCB6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3028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7824BCD-6826-44DB-91A8-05D447129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6152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extLst>
              <a:ext uri="{FF2B5EF4-FFF2-40B4-BE49-F238E27FC236}">
                <a16:creationId xmlns="" xmlns:a16="http://schemas.microsoft.com/office/drawing/2014/main" id="{3FE62C48-E286-422F-B7C1-83BFD349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4035" name="AutoShape 3">
            <a:extLst>
              <a:ext uri="{FF2B5EF4-FFF2-40B4-BE49-F238E27FC236}">
                <a16:creationId xmlns="" xmlns:a16="http://schemas.microsoft.com/office/drawing/2014/main" id="{9E30B138-37CC-476F-B033-C12B3944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4036" name="AutoShape 4">
            <a:extLst>
              <a:ext uri="{FF2B5EF4-FFF2-40B4-BE49-F238E27FC236}">
                <a16:creationId xmlns="" xmlns:a16="http://schemas.microsoft.com/office/drawing/2014/main" id="{65732CEE-AE3E-4924-8835-6E573B3E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73405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4037" name="AutoShape 5">
            <a:extLst>
              <a:ext uri="{FF2B5EF4-FFF2-40B4-BE49-F238E27FC236}">
                <a16:creationId xmlns="" xmlns:a16="http://schemas.microsoft.com/office/drawing/2014/main" id="{F48D4620-4973-4EB0-8706-124049BA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4038" name="AutoShape 6">
            <a:extLst>
              <a:ext uri="{FF2B5EF4-FFF2-40B4-BE49-F238E27FC236}">
                <a16:creationId xmlns="" xmlns:a16="http://schemas.microsoft.com/office/drawing/2014/main" id="{12229A7C-050B-4D3C-BD35-1B89308F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="" xmlns:a16="http://schemas.microsoft.com/office/drawing/2014/main" id="{C282E287-C910-4CE3-BBFD-15E7AC3C8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Kdo je napisal glasbo za opero Labodje jezero?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Line 9">
            <a:extLst>
              <a:ext uri="{FF2B5EF4-FFF2-40B4-BE49-F238E27FC236}">
                <a16:creationId xmlns="" xmlns:a16="http://schemas.microsoft.com/office/drawing/2014/main" id="{564D60E8-229F-417E-BDB0-A2B47834F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1" name="Line 10">
            <a:extLst>
              <a:ext uri="{FF2B5EF4-FFF2-40B4-BE49-F238E27FC236}">
                <a16:creationId xmlns="" xmlns:a16="http://schemas.microsoft.com/office/drawing/2014/main" id="{888FEE6B-B193-4B6A-B13A-509FB69D4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2" name="Line 11">
            <a:extLst>
              <a:ext uri="{FF2B5EF4-FFF2-40B4-BE49-F238E27FC236}">
                <a16:creationId xmlns="" xmlns:a16="http://schemas.microsoft.com/office/drawing/2014/main" id="{77E41D80-7566-4D58-9D3E-46C5DC87FC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3" name="Line 12">
            <a:extLst>
              <a:ext uri="{FF2B5EF4-FFF2-40B4-BE49-F238E27FC236}">
                <a16:creationId xmlns="" xmlns:a16="http://schemas.microsoft.com/office/drawing/2014/main" id="{3AAAE87F-CB20-45D9-9885-C68EB6CE70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4" name="Line 13">
            <a:extLst>
              <a:ext uri="{FF2B5EF4-FFF2-40B4-BE49-F238E27FC236}">
                <a16:creationId xmlns="" xmlns:a16="http://schemas.microsoft.com/office/drawing/2014/main" id="{CD287FB7-49DD-4D3E-950E-0A05BB8A0B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5" name="Line 14">
            <a:extLst>
              <a:ext uri="{FF2B5EF4-FFF2-40B4-BE49-F238E27FC236}">
                <a16:creationId xmlns="" xmlns:a16="http://schemas.microsoft.com/office/drawing/2014/main" id="{90FC313F-E22C-4E9B-BEFC-BB9EEA33EA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6" name="Line 15">
            <a:extLst>
              <a:ext uri="{FF2B5EF4-FFF2-40B4-BE49-F238E27FC236}">
                <a16:creationId xmlns="" xmlns:a16="http://schemas.microsoft.com/office/drawing/2014/main" id="{31CE6D9E-C306-456F-A1A9-65B954996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7" name="Line 16">
            <a:extLst>
              <a:ext uri="{FF2B5EF4-FFF2-40B4-BE49-F238E27FC236}">
                <a16:creationId xmlns="" xmlns:a16="http://schemas.microsoft.com/office/drawing/2014/main" id="{7AFA93F3-FB9B-47EF-99DA-2ED867593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8" name="Line 17">
            <a:extLst>
              <a:ext uri="{FF2B5EF4-FFF2-40B4-BE49-F238E27FC236}">
                <a16:creationId xmlns="" xmlns:a16="http://schemas.microsoft.com/office/drawing/2014/main" id="{A7913743-8084-4926-A45C-1AA55DBA3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9" name="Line 18">
            <a:extLst>
              <a:ext uri="{FF2B5EF4-FFF2-40B4-BE49-F238E27FC236}">
                <a16:creationId xmlns="" xmlns:a16="http://schemas.microsoft.com/office/drawing/2014/main" id="{0DE76B7F-9DF5-4EA4-9CF0-58B13A8809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="" xmlns:a16="http://schemas.microsoft.com/office/drawing/2014/main" id="{9EF1A951-4EF1-437A-BB58-D99CEB327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67000"/>
            <a:ext cx="8153400" cy="3879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altLang="en-US" sz="4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4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Igor Stravinski</a:t>
            </a:r>
          </a:p>
          <a:p>
            <a:pPr marL="0" indent="0" defTabSz="914400" eaLnBrk="1" hangingPunct="1">
              <a:lnSpc>
                <a:spcPct val="150000"/>
              </a:lnSpc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sl-SI" sz="4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 Schubert</a:t>
            </a:r>
          </a:p>
          <a:p>
            <a:pPr marL="0" indent="0" defTabSz="914400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sl-SI" altLang="en-US" sz="4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Wolfgang Amadeus Mozart</a:t>
            </a:r>
            <a:endParaRPr lang="sl-SI" altLang="en-US" sz="4800" b="1" kern="0" baseline="10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sl-SI" sz="4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Iljič Čajkovski</a:t>
            </a:r>
            <a:endParaRPr lang="en-US" altLang="en-US" sz="4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="" xmlns:a16="http://schemas.microsoft.com/office/drawing/2014/main" id="{D6906AE0-68F6-4288-A359-D80F93C08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6D84C1A7-FDC2-4F59-9CB8-CA749B26B2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15. v</a:t>
            </a:r>
            <a:r>
              <a:rPr lang="en-US" altLang="en-US" sz="8000" dirty="0" err="1">
                <a:solidFill>
                  <a:schemeClr val="bg1"/>
                </a:solidFill>
                <a:latin typeface="Arial" panose="020B0604020202020204" pitchFamily="34" charset="0"/>
              </a:rPr>
              <a:t>prašanje</a:t>
            </a:r>
            <a:endParaRPr lang="en-US" altLang="en-US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="" xmlns:a16="http://schemas.microsoft.com/office/drawing/2014/main" id="{856D62F5-6516-4400-8AC7-CA11B2F63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="" xmlns:a16="http://schemas.microsoft.com/office/drawing/2014/main" id="{446E7948-6AB0-429E-8876-B629A8A79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>
            <a:extLst>
              <a:ext uri="{FF2B5EF4-FFF2-40B4-BE49-F238E27FC236}">
                <a16:creationId xmlns="" xmlns:a16="http://schemas.microsoft.com/office/drawing/2014/main" id="{3414D5CB-563E-410D-8819-0460E1F5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6083" name="AutoShape 3">
            <a:extLst>
              <a:ext uri="{FF2B5EF4-FFF2-40B4-BE49-F238E27FC236}">
                <a16:creationId xmlns="" xmlns:a16="http://schemas.microsoft.com/office/drawing/2014/main" id="{07BA2724-9C74-45BE-B07A-DA6E76BF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6084" name="AutoShape 4">
            <a:extLst>
              <a:ext uri="{FF2B5EF4-FFF2-40B4-BE49-F238E27FC236}">
                <a16:creationId xmlns="" xmlns:a16="http://schemas.microsoft.com/office/drawing/2014/main" id="{95DBE470-FFE3-4BAB-A2B6-F281074FB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6085" name="AutoShape 5">
            <a:extLst>
              <a:ext uri="{FF2B5EF4-FFF2-40B4-BE49-F238E27FC236}">
                <a16:creationId xmlns="" xmlns:a16="http://schemas.microsoft.com/office/drawing/2014/main" id="{025976D2-2FE5-42C2-8845-36BB805A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6086" name="AutoShape 6">
            <a:extLst>
              <a:ext uri="{FF2B5EF4-FFF2-40B4-BE49-F238E27FC236}">
                <a16:creationId xmlns="" xmlns:a16="http://schemas.microsoft.com/office/drawing/2014/main" id="{79D3CDC0-D75F-48B4-91D4-A3C0DDE4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="" xmlns:a16="http://schemas.microsoft.com/office/drawing/2014/main" id="{B1B80496-6282-480A-A7D7-5E9F42566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Kdo nastopa v operi Labodje jezero?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4520" name="Rectangle 8">
            <a:extLst>
              <a:ext uri="{FF2B5EF4-FFF2-40B4-BE49-F238E27FC236}">
                <a16:creationId xmlns="" xmlns:a16="http://schemas.microsoft.com/office/drawing/2014/main" id="{481684E9-1DEF-4AA7-A369-829FAFEA3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7724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  <a:r>
              <a:rPr lang="sl-SI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čarovnik Rotbart in njegova hči Odile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čarovnik Rotar in njegova hči Odile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čarovnik Rotbart in njegova hči Odette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sl-SI" altLang="en-US">
                <a:solidFill>
                  <a:schemeClr val="bg1"/>
                </a:solidFill>
                <a:latin typeface="Arial" panose="020B0604020202020204" pitchFamily="34" charset="0"/>
              </a:rPr>
              <a:t>čarovnica Odette in princ Siegfried</a:t>
            </a:r>
            <a:endParaRPr lang="en-US" alt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Line 9">
            <a:extLst>
              <a:ext uri="{FF2B5EF4-FFF2-40B4-BE49-F238E27FC236}">
                <a16:creationId xmlns="" xmlns:a16="http://schemas.microsoft.com/office/drawing/2014/main" id="{CFEBC563-BAF4-41C0-9780-B7CD98A226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Line 10">
            <a:extLst>
              <a:ext uri="{FF2B5EF4-FFF2-40B4-BE49-F238E27FC236}">
                <a16:creationId xmlns="" xmlns:a16="http://schemas.microsoft.com/office/drawing/2014/main" id="{F2B00B5A-4D19-4D77-B846-96B3152048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Line 11">
            <a:extLst>
              <a:ext uri="{FF2B5EF4-FFF2-40B4-BE49-F238E27FC236}">
                <a16:creationId xmlns="" xmlns:a16="http://schemas.microsoft.com/office/drawing/2014/main" id="{E4EDF18A-8F88-4191-99EC-4AC343AAA6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2" name="Line 12">
            <a:extLst>
              <a:ext uri="{FF2B5EF4-FFF2-40B4-BE49-F238E27FC236}">
                <a16:creationId xmlns="" xmlns:a16="http://schemas.microsoft.com/office/drawing/2014/main" id="{14334057-F75A-450C-919E-94D59D33BF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3" name="Line 13">
            <a:extLst>
              <a:ext uri="{FF2B5EF4-FFF2-40B4-BE49-F238E27FC236}">
                <a16:creationId xmlns="" xmlns:a16="http://schemas.microsoft.com/office/drawing/2014/main" id="{78E76B95-7340-423C-A005-9A5FA13900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Line 14">
            <a:extLst>
              <a:ext uri="{FF2B5EF4-FFF2-40B4-BE49-F238E27FC236}">
                <a16:creationId xmlns="" xmlns:a16="http://schemas.microsoft.com/office/drawing/2014/main" id="{E4C72D98-E4B9-4B32-AF45-857982C9D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5" name="Line 15">
            <a:extLst>
              <a:ext uri="{FF2B5EF4-FFF2-40B4-BE49-F238E27FC236}">
                <a16:creationId xmlns="" xmlns:a16="http://schemas.microsoft.com/office/drawing/2014/main" id="{96E119A8-B97D-43AC-A74B-5854E369E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6" name="Line 16">
            <a:extLst>
              <a:ext uri="{FF2B5EF4-FFF2-40B4-BE49-F238E27FC236}">
                <a16:creationId xmlns="" xmlns:a16="http://schemas.microsoft.com/office/drawing/2014/main" id="{D9EAFC45-87A7-4F6B-9A4E-067DFA9C13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7" name="Line 17">
            <a:extLst>
              <a:ext uri="{FF2B5EF4-FFF2-40B4-BE49-F238E27FC236}">
                <a16:creationId xmlns="" xmlns:a16="http://schemas.microsoft.com/office/drawing/2014/main" id="{1610533A-8E44-46F8-A54F-5B3414CB7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8" name="Line 18">
            <a:extLst>
              <a:ext uri="{FF2B5EF4-FFF2-40B4-BE49-F238E27FC236}">
                <a16:creationId xmlns="" xmlns:a16="http://schemas.microsoft.com/office/drawing/2014/main" id="{ED1FABC8-0B2E-45C7-96C1-4F0916473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9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CE81AD6-DA76-4F84-A1C1-411868790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6100" name="AutoShape 20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E5105F1-1F4F-4787-8B8C-001DAAD2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6452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778B50-B633-499C-B558-9F3D0D6E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48" y="1613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l-SI" sz="3100" b="1" dirty="0"/>
              <a:t>Kaj imajo baletni plesalci in plesalke oblečeno?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173207-0218-4622-B7B8-88E85EE5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84" y="971557"/>
            <a:ext cx="8596668" cy="720013"/>
          </a:xfrm>
        </p:spPr>
        <p:txBody>
          <a:bodyPr/>
          <a:lstStyle/>
          <a:p>
            <a:r>
              <a:rPr lang="sl-SI" dirty="0"/>
              <a:t>Najbolj prepoznavno baletno oblačilo je</a:t>
            </a:r>
            <a:r>
              <a:rPr lang="sl-SI" b="1" dirty="0"/>
              <a:t> </a:t>
            </a:r>
            <a:r>
              <a:rPr lang="sl-SI" b="1" dirty="0" err="1"/>
              <a:t>tutu</a:t>
            </a:r>
            <a:r>
              <a:rPr lang="sl-SI" b="1" dirty="0"/>
              <a:t>. 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100" name="Picture 4" descr="U Move Dance Academy">
            <a:extLst>
              <a:ext uri="{FF2B5EF4-FFF2-40B4-BE49-F238E27FC236}">
                <a16:creationId xmlns="" xmlns:a16="http://schemas.microsoft.com/office/drawing/2014/main" id="{45ECC421-0839-4111-A86E-7D3907736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1509" r="31079" b="3876"/>
          <a:stretch/>
        </p:blipFill>
        <p:spPr bwMode="auto">
          <a:xfrm>
            <a:off x="8813965" y="115342"/>
            <a:ext cx="1738626" cy="27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6e3030 plesna oprema oprema za balet oprema za gimnastiku ...">
            <a:extLst>
              <a:ext uri="{FF2B5EF4-FFF2-40B4-BE49-F238E27FC236}">
                <a16:creationId xmlns="" xmlns:a16="http://schemas.microsoft.com/office/drawing/2014/main" id="{C8F3E503-3067-4B3A-B016-462E1C48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5" y="3011970"/>
            <a:ext cx="2296913" cy="34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vezana slika">
            <a:extLst>
              <a:ext uri="{FF2B5EF4-FFF2-40B4-BE49-F238E27FC236}">
                <a16:creationId xmlns="" xmlns:a16="http://schemas.microsoft.com/office/drawing/2014/main" id="{0EC9421F-478B-43E2-99B8-534917066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3308" r="42239"/>
          <a:stretch/>
        </p:blipFill>
        <p:spPr bwMode="auto">
          <a:xfrm>
            <a:off x="8589356" y="3062139"/>
            <a:ext cx="3055869" cy="36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="" xmlns:a16="http://schemas.microsoft.com/office/drawing/2014/main" id="{716D4C18-2F99-4B01-B0AB-9D1CB7809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11056" r="9550" b="6686"/>
          <a:stretch/>
        </p:blipFill>
        <p:spPr bwMode="auto">
          <a:xfrm>
            <a:off x="4196886" y="2848959"/>
            <a:ext cx="3368750" cy="35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9661A0C-16BB-40E5-86BA-7088E76D1AEF}"/>
              </a:ext>
            </a:extLst>
          </p:cNvPr>
          <p:cNvSpPr txBox="1">
            <a:spLocks/>
          </p:cNvSpPr>
          <p:nvPr/>
        </p:nvSpPr>
        <p:spPr>
          <a:xfrm>
            <a:off x="474566" y="127415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23C53B6-3E6F-4CF4-B77D-F7F9BA90F0A2}"/>
              </a:ext>
            </a:extLst>
          </p:cNvPr>
          <p:cNvSpPr txBox="1">
            <a:spLocks/>
          </p:cNvSpPr>
          <p:nvPr/>
        </p:nvSpPr>
        <p:spPr>
          <a:xfrm>
            <a:off x="668684" y="1678771"/>
            <a:ext cx="8596668" cy="72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V začetku potrebujejo učenci za balet le osnovna oblačila (</a:t>
            </a:r>
            <a:r>
              <a:rPr lang="sl-SI" b="1" dirty="0"/>
              <a:t>triko</a:t>
            </a:r>
            <a:r>
              <a:rPr lang="sl-SI" dirty="0"/>
              <a:t> - oprijet dres, </a:t>
            </a:r>
            <a:r>
              <a:rPr lang="sl-SI" b="1" dirty="0"/>
              <a:t>žabe</a:t>
            </a:r>
            <a:r>
              <a:rPr lang="sl-SI" dirty="0"/>
              <a:t>; fantje nosijo </a:t>
            </a:r>
            <a:r>
              <a:rPr lang="sl-SI" b="1" dirty="0"/>
              <a:t>pajkice</a:t>
            </a:r>
            <a:r>
              <a:rPr lang="sl-SI" dirty="0"/>
              <a:t>).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35810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="" xmlns:a16="http://schemas.microsoft.com/office/drawing/2014/main" id="{F39FE830-2A49-4523-84EC-6FED1FFC2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7107" name="AutoShape 3">
            <a:extLst>
              <a:ext uri="{FF2B5EF4-FFF2-40B4-BE49-F238E27FC236}">
                <a16:creationId xmlns="" xmlns:a16="http://schemas.microsoft.com/office/drawing/2014/main" id="{BAF38207-6640-4162-B935-219F3D72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7108" name="AutoShape 4">
            <a:extLst>
              <a:ext uri="{FF2B5EF4-FFF2-40B4-BE49-F238E27FC236}">
                <a16:creationId xmlns="" xmlns:a16="http://schemas.microsoft.com/office/drawing/2014/main" id="{8B7CD203-D502-41E5-AD47-B1EDD56B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7109" name="AutoShape 5">
            <a:extLst>
              <a:ext uri="{FF2B5EF4-FFF2-40B4-BE49-F238E27FC236}">
                <a16:creationId xmlns="" xmlns:a16="http://schemas.microsoft.com/office/drawing/2014/main" id="{0C1EB482-C4CD-43D8-A8EB-7BC0FA7E2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7110" name="AutoShape 6">
            <a:extLst>
              <a:ext uri="{FF2B5EF4-FFF2-40B4-BE49-F238E27FC236}">
                <a16:creationId xmlns="" xmlns:a16="http://schemas.microsoft.com/office/drawing/2014/main" id="{956BDA09-E51F-4563-A023-4A8F5AC0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en-US" sz="2400">
              <a:solidFill>
                <a:srgbClr val="000000"/>
              </a:solidFill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="" xmlns:a16="http://schemas.microsoft.com/office/drawing/2014/main" id="{651BA790-6DF5-4127-A203-CE0CC7C72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sl-SI" altLang="en-US" sz="4800">
                <a:solidFill>
                  <a:schemeClr val="bg1"/>
                </a:solidFill>
                <a:latin typeface="Arial" panose="020B0604020202020204" pitchFamily="34" charset="0"/>
              </a:rPr>
              <a:t>Kdo nastopa v operi Labodje jezero?</a:t>
            </a:r>
            <a:endParaRPr lang="en-US" altLang="en-US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2" name="Line 9">
            <a:extLst>
              <a:ext uri="{FF2B5EF4-FFF2-40B4-BE49-F238E27FC236}">
                <a16:creationId xmlns="" xmlns:a16="http://schemas.microsoft.com/office/drawing/2014/main" id="{45049771-0F5F-489B-AD5C-62B9871BDA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3" name="Line 10">
            <a:extLst>
              <a:ext uri="{FF2B5EF4-FFF2-40B4-BE49-F238E27FC236}">
                <a16:creationId xmlns="" xmlns:a16="http://schemas.microsoft.com/office/drawing/2014/main" id="{9F98DCAE-8018-449F-A3F0-42B746D179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4" name="Line 11">
            <a:extLst>
              <a:ext uri="{FF2B5EF4-FFF2-40B4-BE49-F238E27FC236}">
                <a16:creationId xmlns="" xmlns:a16="http://schemas.microsoft.com/office/drawing/2014/main" id="{AE3F39A9-A66D-4172-9276-DC3CAAEE24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5" name="Line 12">
            <a:extLst>
              <a:ext uri="{FF2B5EF4-FFF2-40B4-BE49-F238E27FC236}">
                <a16:creationId xmlns="" xmlns:a16="http://schemas.microsoft.com/office/drawing/2014/main" id="{1E1BFA7C-74A7-4FFA-BD94-33A4BA0F5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6" name="Line 13">
            <a:extLst>
              <a:ext uri="{FF2B5EF4-FFF2-40B4-BE49-F238E27FC236}">
                <a16:creationId xmlns="" xmlns:a16="http://schemas.microsoft.com/office/drawing/2014/main" id="{D49A859F-378C-4734-9321-46F3C446E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7" name="Line 14">
            <a:extLst>
              <a:ext uri="{FF2B5EF4-FFF2-40B4-BE49-F238E27FC236}">
                <a16:creationId xmlns="" xmlns:a16="http://schemas.microsoft.com/office/drawing/2014/main" id="{782FA15B-BC06-4B63-BC7A-8B7297116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8" name="Line 15">
            <a:extLst>
              <a:ext uri="{FF2B5EF4-FFF2-40B4-BE49-F238E27FC236}">
                <a16:creationId xmlns="" xmlns:a16="http://schemas.microsoft.com/office/drawing/2014/main" id="{0F7C01F2-1D57-413F-BD05-AD195A479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9" name="Line 16">
            <a:extLst>
              <a:ext uri="{FF2B5EF4-FFF2-40B4-BE49-F238E27FC236}">
                <a16:creationId xmlns="" xmlns:a16="http://schemas.microsoft.com/office/drawing/2014/main" id="{FA7F5A26-77CC-4AB8-863D-0C7C86DFD4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0" name="Line 17">
            <a:extLst>
              <a:ext uri="{FF2B5EF4-FFF2-40B4-BE49-F238E27FC236}">
                <a16:creationId xmlns="" xmlns:a16="http://schemas.microsoft.com/office/drawing/2014/main" id="{40EF0D77-970A-4CE7-8B26-621D18145F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1" name="Line 18">
            <a:extLst>
              <a:ext uri="{FF2B5EF4-FFF2-40B4-BE49-F238E27FC236}">
                <a16:creationId xmlns="" xmlns:a16="http://schemas.microsoft.com/office/drawing/2014/main" id="{E33FB778-A3F4-41EF-9269-A8A715DD72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2" name="Content Placeholder 1">
            <a:extLst>
              <a:ext uri="{FF2B5EF4-FFF2-40B4-BE49-F238E27FC236}">
                <a16:creationId xmlns="" xmlns:a16="http://schemas.microsoft.com/office/drawing/2014/main" id="{8350BD03-5C00-4990-96BC-E584B06C3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8AF15527-B00C-4BD1-8A8B-B72A7E11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  <a:r>
              <a:rPr lang="sl-SI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sl-SI" altLang="en-US" sz="5400" ker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>
                <a:solidFill>
                  <a:srgbClr val="FFFFFF"/>
                </a:solidFill>
                <a:latin typeface="Arial" panose="020B0604020202020204" pitchFamily="34" charset="0"/>
              </a:rPr>
              <a:t>čarovnik Rotbart in njegova hči Odile</a:t>
            </a:r>
            <a:endParaRPr lang="en-US" altLang="en-US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>
                <a:solidFill>
                  <a:srgbClr val="FFFFFF"/>
                </a:solidFill>
                <a:latin typeface="Arial" panose="020B0604020202020204" pitchFamily="34" charset="0"/>
              </a:rPr>
              <a:t>čarovnik Rotar in njegova hči Odile</a:t>
            </a:r>
            <a:endParaRPr lang="en-US" altLang="en-US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>
                <a:solidFill>
                  <a:srgbClr val="FFFFFF"/>
                </a:solidFill>
                <a:latin typeface="Arial" panose="020B0604020202020204" pitchFamily="34" charset="0"/>
              </a:rPr>
              <a:t>čarovnik Rotbart in njegova hči Odette</a:t>
            </a:r>
            <a:endParaRPr lang="en-US" altLang="en-US" ker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 hangingPunct="1">
              <a:buNone/>
              <a:defRPr/>
            </a:pPr>
            <a:r>
              <a:rPr lang="en-US" altLang="en-US" sz="4800" b="1" kern="0" baseline="10000">
                <a:solidFill>
                  <a:srgbClr val="FF9900"/>
                </a:solidFill>
                <a:latin typeface="Arial" panose="020B0604020202020204" pitchFamily="34" charset="0"/>
              </a:rPr>
              <a:t>D </a:t>
            </a:r>
            <a:r>
              <a:rPr lang="en-US" altLang="en-US" sz="5400" ker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en-US" kern="0">
                <a:solidFill>
                  <a:srgbClr val="FFFFFF"/>
                </a:solidFill>
                <a:latin typeface="Arial" panose="020B0604020202020204" pitchFamily="34" charset="0"/>
              </a:rPr>
              <a:t>čarovnica Odette in princ Siegfried</a:t>
            </a:r>
            <a:endParaRPr lang="en-US" altLang="en-US" sz="5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>
            <a:extLst>
              <a:ext uri="{FF2B5EF4-FFF2-40B4-BE49-F238E27FC236}">
                <a16:creationId xmlns="" xmlns:a16="http://schemas.microsoft.com/office/drawing/2014/main" id="{1AC77C67-9A92-4156-9725-247BA1B5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533525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028BE1-75AC-4808-8D2D-E0D23587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6" y="121450"/>
            <a:ext cx="11375379" cy="1320800"/>
          </a:xfrm>
        </p:spPr>
        <p:txBody>
          <a:bodyPr>
            <a:normAutofit/>
          </a:bodyPr>
          <a:lstStyle/>
          <a:p>
            <a:r>
              <a:rPr lang="sl-SI" sz="2800" b="1" dirty="0"/>
              <a:t>Kaj imajo baletni plesalci in plesalke</a:t>
            </a:r>
            <a:r>
              <a:rPr lang="sl-SI" sz="2800" dirty="0"/>
              <a:t> </a:t>
            </a:r>
            <a:r>
              <a:rPr lang="sl-SI" sz="2800" b="1" dirty="0"/>
              <a:t>obuto?</a:t>
            </a:r>
            <a:endParaRPr lang="sl-S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E4A86E-DAA7-4BC9-AAC9-B24EBA213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87" y="1057172"/>
            <a:ext cx="8596668" cy="1320801"/>
          </a:xfrm>
        </p:spPr>
        <p:txBody>
          <a:bodyPr>
            <a:normAutofit/>
          </a:bodyPr>
          <a:lstStyle/>
          <a:p>
            <a:r>
              <a:rPr lang="sl-SI" dirty="0"/>
              <a:t>Zelo tanki, mehki in oprijeti copati, ki jih na nogo privezujemo s satenastimi trakovi. </a:t>
            </a:r>
          </a:p>
          <a:p>
            <a:r>
              <a:rPr lang="sl-SI" dirty="0"/>
              <a:t>Za ples </a:t>
            </a:r>
            <a:r>
              <a:rPr lang="sl-SI" i="1" dirty="0"/>
              <a:t>en </a:t>
            </a:r>
            <a:r>
              <a:rPr lang="sl-SI" i="1" dirty="0" err="1"/>
              <a:t>pointes</a:t>
            </a:r>
            <a:r>
              <a:rPr lang="sl-SI" dirty="0"/>
              <a:t> (na konicah prstov) se uporabljajo posebni copatki z ojačano konico.</a:t>
            </a:r>
          </a:p>
        </p:txBody>
      </p:sp>
      <p:pic>
        <p:nvPicPr>
          <p:cNvPr id="5122" name="Picture 2" descr="Povezana slika">
            <a:extLst>
              <a:ext uri="{FF2B5EF4-FFF2-40B4-BE49-F238E27FC236}">
                <a16:creationId xmlns="" xmlns:a16="http://schemas.microsoft.com/office/drawing/2014/main" id="{7BDDA982-63CC-4A01-AD9E-F16732281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3841" r="16818" b="4854"/>
          <a:stretch/>
        </p:blipFill>
        <p:spPr bwMode="auto">
          <a:xfrm>
            <a:off x="9105326" y="120508"/>
            <a:ext cx="2556769" cy="34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dies Dance Shoes Canvas Ballet Shoes Yoga Gymnastic Split Sole">
            <a:extLst>
              <a:ext uri="{FF2B5EF4-FFF2-40B4-BE49-F238E27FC236}">
                <a16:creationId xmlns="" xmlns:a16="http://schemas.microsoft.com/office/drawing/2014/main" id="{879671B4-32B5-41D0-A8C5-6848A0207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2426" r="6143" b="12751"/>
          <a:stretch/>
        </p:blipFill>
        <p:spPr bwMode="auto">
          <a:xfrm>
            <a:off x="4046738" y="2280249"/>
            <a:ext cx="2669076" cy="26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pezio Romeo Canvas Split Sole Ballet Slippers - 2021 Mens ...">
            <a:extLst>
              <a:ext uri="{FF2B5EF4-FFF2-40B4-BE49-F238E27FC236}">
                <a16:creationId xmlns="" xmlns:a16="http://schemas.microsoft.com/office/drawing/2014/main" id="{19C8C1AE-5C8A-41FD-9740-C6035010B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25660" r="263" b="-142"/>
          <a:stretch/>
        </p:blipFill>
        <p:spPr bwMode="auto">
          <a:xfrm>
            <a:off x="698785" y="2795583"/>
            <a:ext cx="2669076" cy="24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BF828863-6104-42BB-9E7E-751A2C0DFE05}"/>
              </a:ext>
            </a:extLst>
          </p:cNvPr>
          <p:cNvSpPr txBox="1">
            <a:spLocks/>
          </p:cNvSpPr>
          <p:nvPr/>
        </p:nvSpPr>
        <p:spPr>
          <a:xfrm>
            <a:off x="286715" y="5537200"/>
            <a:ext cx="1137537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dirty="0"/>
              <a:t>Kakšna mora biti pričeska balerin?</a:t>
            </a:r>
            <a:endParaRPr lang="sl-SI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AE9DD2C-61B8-42D2-8681-FE89C34A9D21}"/>
              </a:ext>
            </a:extLst>
          </p:cNvPr>
          <p:cNvSpPr txBox="1">
            <a:spLocks/>
          </p:cNvSpPr>
          <p:nvPr/>
        </p:nvSpPr>
        <p:spPr>
          <a:xfrm>
            <a:off x="805960" y="6165334"/>
            <a:ext cx="5988219" cy="83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Za balerine je najprimernejša pričeska figa.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60401D74-2BF0-466E-961C-3D56303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0036"/>
          <a:stretch/>
        </p:blipFill>
        <p:spPr bwMode="auto">
          <a:xfrm>
            <a:off x="7227926" y="3920685"/>
            <a:ext cx="4158114" cy="27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11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4EF85D9-6159-4E17-98E1-62068E01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30" y="1182198"/>
            <a:ext cx="4552749" cy="6012448"/>
          </a:xfrm>
        </p:spPr>
        <p:txBody>
          <a:bodyPr>
            <a:normAutofit/>
          </a:bodyPr>
          <a:lstStyle/>
          <a:p>
            <a:r>
              <a:rPr lang="sl-SI" dirty="0"/>
              <a:t>Baletni učilnici pravimo dvorana.</a:t>
            </a:r>
          </a:p>
          <a:p>
            <a:endParaRPr lang="sl-SI" dirty="0"/>
          </a:p>
          <a:p>
            <a:r>
              <a:rPr lang="sl-SI" dirty="0"/>
              <a:t> Opremljena je z drogom in ogledali.</a:t>
            </a:r>
          </a:p>
          <a:p>
            <a:endParaRPr lang="sl-SI" dirty="0"/>
          </a:p>
          <a:p>
            <a:r>
              <a:rPr lang="sl-SI" dirty="0"/>
              <a:t>Otroci po navadi začnejo plesati balet </a:t>
            </a:r>
            <a:r>
              <a:rPr lang="sl-SI" dirty="0" smtClean="0"/>
              <a:t>pri štirih </a:t>
            </a:r>
            <a:r>
              <a:rPr lang="sl-SI" dirty="0"/>
              <a:t>ali </a:t>
            </a:r>
            <a:r>
              <a:rPr lang="sl-SI" dirty="0" smtClean="0"/>
              <a:t>petih </a:t>
            </a:r>
            <a:r>
              <a:rPr lang="sl-SI" dirty="0"/>
              <a:t>letih.</a:t>
            </a:r>
          </a:p>
        </p:txBody>
      </p:sp>
      <p:pic>
        <p:nvPicPr>
          <p:cNvPr id="4098" name="Picture 2" descr="Povezana slika">
            <a:extLst>
              <a:ext uri="{FF2B5EF4-FFF2-40B4-BE49-F238E27FC236}">
                <a16:creationId xmlns="" xmlns:a16="http://schemas.microsoft.com/office/drawing/2014/main" id="{12A6A57B-DBDC-4AAC-963B-A8D5CC30D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 b="12969"/>
          <a:stretch/>
        </p:blipFill>
        <p:spPr bwMode="auto">
          <a:xfrm>
            <a:off x="6214927" y="712243"/>
            <a:ext cx="4840777" cy="26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C4DD52EE-40DB-413F-B9D3-2857EF8AA7B9}"/>
              </a:ext>
            </a:extLst>
          </p:cNvPr>
          <p:cNvSpPr txBox="1">
            <a:spLocks/>
          </p:cNvSpPr>
          <p:nvPr/>
        </p:nvSpPr>
        <p:spPr>
          <a:xfrm>
            <a:off x="1136296" y="399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dirty="0"/>
              <a:t>Kje plesalci vadijo?</a:t>
            </a:r>
            <a:endParaRPr lang="sl-SI" sz="2800" dirty="0"/>
          </a:p>
        </p:txBody>
      </p:sp>
      <p:pic>
        <p:nvPicPr>
          <p:cNvPr id="4100" name="Picture 4" descr="Baletna šola | Moj Klub">
            <a:extLst>
              <a:ext uri="{FF2B5EF4-FFF2-40B4-BE49-F238E27FC236}">
                <a16:creationId xmlns="" xmlns:a16="http://schemas.microsoft.com/office/drawing/2014/main" id="{D56284FA-42D0-412A-96CD-AE5E6B79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r="671" b="12345"/>
          <a:stretch/>
        </p:blipFill>
        <p:spPr bwMode="auto">
          <a:xfrm>
            <a:off x="2138467" y="3649322"/>
            <a:ext cx="5397762" cy="30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68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="" xmlns:a16="http://schemas.microsoft.com/office/drawing/2014/main" id="{0B93D361-AE45-46B9-9480-816BBDB1E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1866" r="79782" b="10151"/>
          <a:stretch/>
        </p:blipFill>
        <p:spPr bwMode="auto">
          <a:xfrm>
            <a:off x="816533" y="1276200"/>
            <a:ext cx="1171852" cy="39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ovezana slika">
            <a:extLst>
              <a:ext uri="{FF2B5EF4-FFF2-40B4-BE49-F238E27FC236}">
                <a16:creationId xmlns="" xmlns:a16="http://schemas.microsoft.com/office/drawing/2014/main" id="{8433CA5E-F93B-40B6-96D2-907857E76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5" t="34062" r="36540" b="11100"/>
          <a:stretch/>
        </p:blipFill>
        <p:spPr bwMode="auto">
          <a:xfrm>
            <a:off x="5399668" y="1303311"/>
            <a:ext cx="1916097" cy="37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ovezana slika">
            <a:extLst>
              <a:ext uri="{FF2B5EF4-FFF2-40B4-BE49-F238E27FC236}">
                <a16:creationId xmlns="" xmlns:a16="http://schemas.microsoft.com/office/drawing/2014/main" id="{8BCAB5E0-AEA0-45C1-A515-C6021B4F4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94" r="20362" b="40519"/>
          <a:stretch/>
        </p:blipFill>
        <p:spPr bwMode="auto">
          <a:xfrm>
            <a:off x="7863848" y="1243334"/>
            <a:ext cx="120736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vezana slika">
            <a:extLst>
              <a:ext uri="{FF2B5EF4-FFF2-40B4-BE49-F238E27FC236}">
                <a16:creationId xmlns="" xmlns:a16="http://schemas.microsoft.com/office/drawing/2014/main" id="{8BD4F6E5-321C-44F3-8491-AF57994BD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8" t="29618" r="4084" b="11919"/>
          <a:stretch/>
        </p:blipFill>
        <p:spPr bwMode="auto">
          <a:xfrm>
            <a:off x="9634090" y="1243334"/>
            <a:ext cx="1127464" cy="40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1924C64-0F0F-4971-B6D1-FC89102F6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40" b="40862"/>
          <a:stretch/>
        </p:blipFill>
        <p:spPr>
          <a:xfrm>
            <a:off x="2384791" y="1358402"/>
            <a:ext cx="2618471" cy="36506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06C7BA9A-9B8B-46D8-A77F-90FFB4E7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93" y="400164"/>
            <a:ext cx="7167255" cy="680185"/>
          </a:xfrm>
        </p:spPr>
        <p:txBody>
          <a:bodyPr>
            <a:normAutofit/>
          </a:bodyPr>
          <a:lstStyle/>
          <a:p>
            <a:r>
              <a:rPr lang="sl-SI" sz="2800" dirty="0"/>
              <a:t>Poznamo pet osnovnih baletnih pozicij:</a:t>
            </a:r>
          </a:p>
        </p:txBody>
      </p:sp>
    </p:spTree>
    <p:extLst>
      <p:ext uri="{BB962C8B-B14F-4D97-AF65-F5344CB8AC3E}">
        <p14:creationId xmlns:p14="http://schemas.microsoft.com/office/powerpoint/2010/main" val="15646063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1601</TotalTime>
  <Words>1181</Words>
  <Application>Microsoft Office PowerPoint</Application>
  <PresentationFormat>Po meri</PresentationFormat>
  <Paragraphs>260</Paragraphs>
  <Slides>61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61</vt:i4>
      </vt:variant>
    </vt:vector>
  </HeadingPairs>
  <TitlesOfParts>
    <vt:vector size="63" baseType="lpstr">
      <vt:lpstr>Facet</vt:lpstr>
      <vt:lpstr>Default Design</vt:lpstr>
      <vt:lpstr>Ponovimo:  OPERA</vt:lpstr>
      <vt:lpstr>BALET </vt:lpstr>
      <vt:lpstr>PowerPointova predstavitev</vt:lpstr>
      <vt:lpstr>PowerPointova predstavitev</vt:lpstr>
      <vt:lpstr>Baletni izrazi</vt:lpstr>
      <vt:lpstr>Kaj imajo baletni plesalci in plesalke oblečeno? </vt:lpstr>
      <vt:lpstr>Kaj imajo baletni plesalci in plesalke obuto?</vt:lpstr>
      <vt:lpstr>PowerPointova predstavitev</vt:lpstr>
      <vt:lpstr>Poznamo pet osnovnih baletnih pozicij:</vt:lpstr>
      <vt:lpstr>PowerPointova predstavitev</vt:lpstr>
      <vt:lpstr>PowerPointova predstavitev</vt:lpstr>
      <vt:lpstr>PowerPointova predstavitev</vt:lpstr>
      <vt:lpstr>PowerPointova predstavitev</vt:lpstr>
      <vt:lpstr>Zapis v zvezek:</vt:lpstr>
      <vt:lpstr>KVIZ</vt:lpstr>
      <vt:lpstr>1. vprašanje</vt:lpstr>
      <vt:lpstr>Kaj sestavlja balet?</vt:lpstr>
      <vt:lpstr>Kaj sestavlja balet?</vt:lpstr>
      <vt:lpstr>2. vprašanje </vt:lpstr>
      <vt:lpstr>Kdo nastopa v baletu?</vt:lpstr>
      <vt:lpstr>Kdo nastopa v baletu?</vt:lpstr>
      <vt:lpstr>3. vprašanje</vt:lpstr>
      <vt:lpstr>Kakšna je naloga skladatelja? </vt:lpstr>
      <vt:lpstr>Kakšna je naloga skladatelja? </vt:lpstr>
      <vt:lpstr>4. vprašanje</vt:lpstr>
      <vt:lpstr>Kakšna je naloga koreografa?</vt:lpstr>
      <vt:lpstr>Kakšna je naloga koreografa?</vt:lpstr>
      <vt:lpstr>5. vprašanje </vt:lpstr>
      <vt:lpstr>Koliko baletnih pozicij poznamo?</vt:lpstr>
      <vt:lpstr>Koliko baletnih pozicij poznamo?</vt:lpstr>
      <vt:lpstr>6. vprašanje</vt:lpstr>
      <vt:lpstr>Kaj je pirueta?</vt:lpstr>
      <vt:lpstr>Kaj je pirueta?</vt:lpstr>
      <vt:lpstr>7. vprašanje</vt:lpstr>
      <vt:lpstr>Kako delimo balet?</vt:lpstr>
      <vt:lpstr>Kako delimo balet?</vt:lpstr>
      <vt:lpstr>8. vprašanje</vt:lpstr>
      <vt:lpstr>Kdo je primabalerina?</vt:lpstr>
      <vt:lpstr>Kdo je primabalerina?</vt:lpstr>
      <vt:lpstr>9. vprašanje</vt:lpstr>
      <vt:lpstr>Kje plesalci vadijo?</vt:lpstr>
      <vt:lpstr>Kje plesalci vadijo?</vt:lpstr>
      <vt:lpstr>10. vprašanje</vt:lpstr>
      <vt:lpstr>Kako imenujemo najbolj prepoznavno baletno oblačilo?</vt:lpstr>
      <vt:lpstr>Kako imenujemo najbolj prepoznavno baletno oblačilo?</vt:lpstr>
      <vt:lpstr>11. vprašanje</vt:lpstr>
      <vt:lpstr>Kako imenujemo oprijet dres?</vt:lpstr>
      <vt:lpstr>Kako imenujemo oprijet dres?</vt:lpstr>
      <vt:lpstr>12. vprašanje</vt:lpstr>
      <vt:lpstr>Kakšna je obutev baletnih plesalcev?</vt:lpstr>
      <vt:lpstr>Kakšna je obutev baletnih plesalcev?</vt:lpstr>
      <vt:lpstr>13. vprašanje</vt:lpstr>
      <vt:lpstr>Kakšna mora biti pričeska balerin? </vt:lpstr>
      <vt:lpstr>Kakšna mora biti pričeska balerin? </vt:lpstr>
      <vt:lpstr>14. vprašanje</vt:lpstr>
      <vt:lpstr>Kdo je napisal glasbo za opero Labodje jezero?</vt:lpstr>
      <vt:lpstr>Kdo je napisal glasbo za opero Labodje jezero?</vt:lpstr>
      <vt:lpstr>15. vprašanje</vt:lpstr>
      <vt:lpstr>Kdo nastopa v operi Labodje jezero?</vt:lpstr>
      <vt:lpstr>Kdo nastopa v operi Labodje jezero?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Balet </dc:title>
  <dc:creator>Vanja</dc:creator>
  <cp:lastModifiedBy>Učitelj</cp:lastModifiedBy>
  <cp:revision>72</cp:revision>
  <dcterms:created xsi:type="dcterms:W3CDTF">2020-05-06T08:01:53Z</dcterms:created>
  <dcterms:modified xsi:type="dcterms:W3CDTF">2020-05-21T10:52:38Z</dcterms:modified>
</cp:coreProperties>
</file>