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5" r:id="rId2"/>
    <p:sldId id="256" r:id="rId3"/>
    <p:sldId id="273" r:id="rId4"/>
    <p:sldId id="257" r:id="rId5"/>
    <p:sldId id="260" r:id="rId6"/>
    <p:sldId id="258" r:id="rId7"/>
    <p:sldId id="262" r:id="rId8"/>
    <p:sldId id="261" r:id="rId9"/>
    <p:sldId id="259" r:id="rId10"/>
    <p:sldId id="263" r:id="rId11"/>
    <p:sldId id="272" r:id="rId12"/>
    <p:sldId id="264" r:id="rId13"/>
    <p:sldId id="265" r:id="rId14"/>
    <p:sldId id="267" r:id="rId15"/>
    <p:sldId id="268" r:id="rId16"/>
    <p:sldId id="276" r:id="rId17"/>
    <p:sldId id="284" r:id="rId18"/>
    <p:sldId id="277" r:id="rId19"/>
    <p:sldId id="278" r:id="rId20"/>
    <p:sldId id="279" r:id="rId21"/>
    <p:sldId id="280" r:id="rId22"/>
    <p:sldId id="282" r:id="rId23"/>
    <p:sldId id="283" r:id="rId24"/>
    <p:sldId id="286" r:id="rId25"/>
    <p:sldId id="289" r:id="rId26"/>
    <p:sldId id="287" r:id="rId27"/>
    <p:sldId id="290" r:id="rId28"/>
    <p:sldId id="294" r:id="rId29"/>
    <p:sldId id="295" r:id="rId30"/>
    <p:sldId id="296" r:id="rId31"/>
    <p:sldId id="297" r:id="rId32"/>
  </p:sldIdLst>
  <p:sldSz cx="12192000" cy="6858000"/>
  <p:notesSz cx="6858000" cy="9144000"/>
  <p:custDataLst>
    <p:tags r:id="rId34"/>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6022"/>
    <a:srgbClr val="000000"/>
    <a:srgbClr val="B86A27"/>
    <a:srgbClr val="E1EDF7"/>
    <a:srgbClr val="BDBEBF"/>
    <a:srgbClr val="CCCCC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ABB35-5985-49A1-B0DA-C6155C5550C6}" type="datetimeFigureOut">
              <a:rPr lang="sl-SI" smtClean="0"/>
              <a:t>5. 05. 2020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92B53-A25D-451B-8EDF-0F3701297377}" type="slidenum">
              <a:rPr lang="sl-SI" smtClean="0"/>
              <a:t>‹#›</a:t>
            </a:fld>
            <a:endParaRPr lang="sl-SI"/>
          </a:p>
        </p:txBody>
      </p:sp>
    </p:spTree>
    <p:extLst>
      <p:ext uri="{BB962C8B-B14F-4D97-AF65-F5344CB8AC3E}">
        <p14:creationId xmlns:p14="http://schemas.microsoft.com/office/powerpoint/2010/main" val="231810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22</a:t>
            </a:fld>
            <a:endParaRPr lang="sl-SI"/>
          </a:p>
        </p:txBody>
      </p:sp>
    </p:spTree>
    <p:extLst>
      <p:ext uri="{BB962C8B-B14F-4D97-AF65-F5344CB8AC3E}">
        <p14:creationId xmlns:p14="http://schemas.microsoft.com/office/powerpoint/2010/main" val="63316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23</a:t>
            </a:fld>
            <a:endParaRPr lang="sl-SI"/>
          </a:p>
        </p:txBody>
      </p:sp>
    </p:spTree>
    <p:extLst>
      <p:ext uri="{BB962C8B-B14F-4D97-AF65-F5344CB8AC3E}">
        <p14:creationId xmlns:p14="http://schemas.microsoft.com/office/powerpoint/2010/main" val="8425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24</a:t>
            </a:fld>
            <a:endParaRPr lang="sl-SI"/>
          </a:p>
        </p:txBody>
      </p:sp>
    </p:spTree>
    <p:extLst>
      <p:ext uri="{BB962C8B-B14F-4D97-AF65-F5344CB8AC3E}">
        <p14:creationId xmlns:p14="http://schemas.microsoft.com/office/powerpoint/2010/main" val="409119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25</a:t>
            </a:fld>
            <a:endParaRPr lang="sl-SI"/>
          </a:p>
        </p:txBody>
      </p:sp>
    </p:spTree>
    <p:extLst>
      <p:ext uri="{BB962C8B-B14F-4D97-AF65-F5344CB8AC3E}">
        <p14:creationId xmlns:p14="http://schemas.microsoft.com/office/powerpoint/2010/main" val="160311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26</a:t>
            </a:fld>
            <a:endParaRPr lang="sl-SI"/>
          </a:p>
        </p:txBody>
      </p:sp>
    </p:spTree>
    <p:extLst>
      <p:ext uri="{BB962C8B-B14F-4D97-AF65-F5344CB8AC3E}">
        <p14:creationId xmlns:p14="http://schemas.microsoft.com/office/powerpoint/2010/main" val="346050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C092B53-A25D-451B-8EDF-0F3701297377}" type="slidenum">
              <a:rPr lang="sl-SI" smtClean="0"/>
              <a:t>27</a:t>
            </a:fld>
            <a:endParaRPr lang="sl-SI"/>
          </a:p>
        </p:txBody>
      </p:sp>
    </p:spTree>
    <p:extLst>
      <p:ext uri="{BB962C8B-B14F-4D97-AF65-F5344CB8AC3E}">
        <p14:creationId xmlns:p14="http://schemas.microsoft.com/office/powerpoint/2010/main" val="53082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p>
        </p:txBody>
      </p:sp>
      <p:sp>
        <p:nvSpPr>
          <p:cNvPr id="4" name="Označba mesta datuma 3"/>
          <p:cNvSpPr>
            <a:spLocks noGrp="1"/>
          </p:cNvSpPr>
          <p:nvPr>
            <p:ph type="dt" sz="half" idx="10"/>
          </p:nvPr>
        </p:nvSpPr>
        <p:spPr/>
        <p:txBody>
          <a:bodyPr/>
          <a:lstStyle/>
          <a:p>
            <a:fld id="{E3A61F10-D7A9-4FB2-932B-1B120B7407A5}" type="datetimeFigureOut">
              <a:rPr lang="sl-SI" smtClean="0"/>
              <a:t>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31541934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3A61F10-D7A9-4FB2-932B-1B120B7407A5}" type="datetimeFigureOut">
              <a:rPr lang="sl-SI" smtClean="0"/>
              <a:t>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41449725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3A61F10-D7A9-4FB2-932B-1B120B7407A5}" type="datetimeFigureOut">
              <a:rPr lang="sl-SI" smtClean="0"/>
              <a:t>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15112081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3A61F10-D7A9-4FB2-932B-1B120B7407A5}" type="datetimeFigureOut">
              <a:rPr lang="sl-SI" smtClean="0"/>
              <a:t>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18164731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E3A61F10-D7A9-4FB2-932B-1B120B7407A5}" type="datetimeFigureOut">
              <a:rPr lang="sl-SI" smtClean="0"/>
              <a:t>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2852400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E3A61F10-D7A9-4FB2-932B-1B120B7407A5}" type="datetimeFigureOut">
              <a:rPr lang="sl-SI" smtClean="0"/>
              <a:t>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37936980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E3A61F10-D7A9-4FB2-932B-1B120B7407A5}" type="datetimeFigureOut">
              <a:rPr lang="sl-SI" smtClean="0"/>
              <a:t>5. 05. 2020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39953957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E3A61F10-D7A9-4FB2-932B-1B120B7407A5}" type="datetimeFigureOut">
              <a:rPr lang="sl-SI" smtClean="0"/>
              <a:t>5. 05. 2020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39987628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3A61F10-D7A9-4FB2-932B-1B120B7407A5}" type="datetimeFigureOut">
              <a:rPr lang="sl-SI" smtClean="0"/>
              <a:t>5. 05. 2020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101895583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E3A61F10-D7A9-4FB2-932B-1B120B7407A5}" type="datetimeFigureOut">
              <a:rPr lang="sl-SI" smtClean="0"/>
              <a:t>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25428123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E3A61F10-D7A9-4FB2-932B-1B120B7407A5}" type="datetimeFigureOut">
              <a:rPr lang="sl-SI" smtClean="0"/>
              <a:t>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69EC89-C84B-44E7-B8D2-E2DD282CE713}" type="slidenum">
              <a:rPr lang="sl-SI" smtClean="0"/>
              <a:t>‹#›</a:t>
            </a:fld>
            <a:endParaRPr lang="sl-SI"/>
          </a:p>
        </p:txBody>
      </p:sp>
    </p:spTree>
    <p:extLst>
      <p:ext uri="{BB962C8B-B14F-4D97-AF65-F5344CB8AC3E}">
        <p14:creationId xmlns:p14="http://schemas.microsoft.com/office/powerpoint/2010/main" val="260251042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61F10-D7A9-4FB2-932B-1B120B7407A5}" type="datetimeFigureOut">
              <a:rPr lang="sl-SI" smtClean="0"/>
              <a:t>5. 05. 2020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9EC89-C84B-44E7-B8D2-E2DD282CE713}" type="slidenum">
              <a:rPr lang="sl-SI" smtClean="0"/>
              <a:t>‹#›</a:t>
            </a:fld>
            <a:endParaRPr lang="sl-SI"/>
          </a:p>
        </p:txBody>
      </p:sp>
    </p:spTree>
    <p:extLst>
      <p:ext uri="{BB962C8B-B14F-4D97-AF65-F5344CB8AC3E}">
        <p14:creationId xmlns:p14="http://schemas.microsoft.com/office/powerpoint/2010/main" val="421306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ljubljanskobarje.si/uploads/datoteke/UNESCO_tabli%20kon%C4%8Dna%20verzija(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112136" y="2414703"/>
            <a:ext cx="10515600" cy="1325563"/>
          </a:xfrm>
        </p:spPr>
        <p:txBody>
          <a:bodyPr>
            <a:noAutofit/>
          </a:bodyPr>
          <a:lstStyle/>
          <a:p>
            <a:pPr algn="ctr"/>
            <a:r>
              <a:rPr lang="sl-SI" sz="9600" b="1" dirty="0">
                <a:solidFill>
                  <a:srgbClr val="B86A27"/>
                </a:solidFill>
              </a:rPr>
              <a:t>PRETEKLOST, SEDANJOST, PRIHODNOST</a:t>
            </a:r>
            <a:br>
              <a:rPr lang="sl-SI" sz="4800" b="1" dirty="0">
                <a:solidFill>
                  <a:srgbClr val="B86A27"/>
                </a:solidFill>
              </a:rPr>
            </a:br>
            <a:endParaRPr lang="sl-SI" sz="4800" b="1" dirty="0">
              <a:solidFill>
                <a:srgbClr val="B86A27"/>
              </a:solidFill>
            </a:endParaRPr>
          </a:p>
        </p:txBody>
      </p:sp>
      <p:sp>
        <p:nvSpPr>
          <p:cNvPr id="5" name="Naslov 1">
            <a:extLst>
              <a:ext uri="{FF2B5EF4-FFF2-40B4-BE49-F238E27FC236}">
                <a16:creationId xmlns:a16="http://schemas.microsoft.com/office/drawing/2014/main" id="{AF1C8939-15AB-435C-B306-7D37C458DD72}"/>
              </a:ext>
            </a:extLst>
          </p:cNvPr>
          <p:cNvSpPr txBox="1">
            <a:spLocks/>
          </p:cNvSpPr>
          <p:nvPr/>
        </p:nvSpPr>
        <p:spPr>
          <a:xfrm>
            <a:off x="838200" y="587432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1800" b="1" dirty="0">
                <a:solidFill>
                  <a:srgbClr val="B86A27"/>
                </a:solidFill>
              </a:rPr>
              <a:t>Prirejeno po Klavdija Štrancar</a:t>
            </a:r>
          </a:p>
        </p:txBody>
      </p:sp>
    </p:spTree>
    <p:extLst>
      <p:ext uri="{BB962C8B-B14F-4D97-AF65-F5344CB8AC3E}">
        <p14:creationId xmlns:p14="http://schemas.microsoft.com/office/powerpoint/2010/main" val="8012732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eloindom.si/sites/deloindom.si/files/styles/article_gallery_images_colorbox/public/deloindom_slika_7.6.jpg?itok=bnmSGv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51" y="1589817"/>
            <a:ext cx="5858668" cy="39057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biakom.si/image/cache/data/izdelki/kamini/polena-peleti/EDILKAMIN_kamin_point-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264" y="1161456"/>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67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rtvslo.si/upload/Zanimivosti/250px-singer_sewing_machine_sh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59" y="1442906"/>
            <a:ext cx="4157325" cy="31179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ŠIVALNI STROJ SINGER 1507/MADEMOISELLE | MojPaket.si">
            <a:extLst>
              <a:ext uri="{FF2B5EF4-FFF2-40B4-BE49-F238E27FC236}">
                <a16:creationId xmlns:a16="http://schemas.microsoft.com/office/drawing/2014/main" id="{94297B0A-54AB-418F-B704-899A02D76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991" y="1252537"/>
            <a:ext cx="523875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7652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EDF7"/>
        </a:solidFill>
        <a:effectLst/>
      </p:bgPr>
    </p:bg>
    <p:spTree>
      <p:nvGrpSpPr>
        <p:cNvPr id="1" name=""/>
        <p:cNvGrpSpPr/>
        <p:nvPr/>
      </p:nvGrpSpPr>
      <p:grpSpPr>
        <a:xfrm>
          <a:off x="0" y="0"/>
          <a:ext cx="0" cy="0"/>
          <a:chOff x="0" y="0"/>
          <a:chExt cx="0" cy="0"/>
        </a:xfrm>
      </p:grpSpPr>
      <p:pic>
        <p:nvPicPr>
          <p:cNvPr id="9218" name="Picture 2" descr="http://www.erovinj.info/art-deco/785/2227290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36" y="1222188"/>
            <a:ext cx="5508652" cy="3670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75246" y="2914652"/>
            <a:ext cx="3707245" cy="292333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56424" y="1222188"/>
            <a:ext cx="3544887" cy="156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524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500"/>
                                        <p:tgtEl>
                                          <p:spTgt spid="92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0863"/>
            <a:ext cx="6691177" cy="41616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823" y="502366"/>
            <a:ext cx="5387975" cy="4112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uawei P smart pametni telefon 2019 Sapphire Blue | mimovrste=)">
            <a:extLst>
              <a:ext uri="{FF2B5EF4-FFF2-40B4-BE49-F238E27FC236}">
                <a16:creationId xmlns:a16="http://schemas.microsoft.com/office/drawing/2014/main" id="{F71EA77D-F4A3-4406-80F9-F8B2486C55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40" t="6207" r="24781" b="6111"/>
          <a:stretch/>
        </p:blipFill>
        <p:spPr bwMode="auto">
          <a:xfrm>
            <a:off x="10494075" y="2912452"/>
            <a:ext cx="1434518" cy="375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612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5677" y="1244046"/>
            <a:ext cx="5370122" cy="38924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akeipod.com/wp-content/uploads/2009/05/gear4crg60ipodclock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953" y="1405730"/>
            <a:ext cx="4546298" cy="356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792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59625" y="1326776"/>
            <a:ext cx="7522187" cy="4488237"/>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1" y="1988183"/>
            <a:ext cx="3738060" cy="3165421"/>
          </a:xfrm>
          <a:prstGeom prst="rect">
            <a:avLst/>
          </a:prstGeom>
        </p:spPr>
      </p:pic>
    </p:spTree>
    <p:extLst>
      <p:ext uri="{BB962C8B-B14F-4D97-AF65-F5344CB8AC3E}">
        <p14:creationId xmlns:p14="http://schemas.microsoft.com/office/powerpoint/2010/main" val="344904524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14598" y="1651253"/>
            <a:ext cx="10515600" cy="1325563"/>
          </a:xfrm>
        </p:spPr>
        <p:txBody>
          <a:bodyPr>
            <a:noAutofit/>
          </a:bodyPr>
          <a:lstStyle/>
          <a:p>
            <a:pPr algn="ctr"/>
            <a:r>
              <a:rPr lang="sl-SI" sz="4800" b="1" dirty="0">
                <a:solidFill>
                  <a:srgbClr val="B86A27"/>
                </a:solidFill>
              </a:rPr>
              <a:t>V čem se predmeti, ki jih uporabljamo danes, razlikujejo od tistih, ki smo jih videli na fotografijah?</a:t>
            </a:r>
            <a:br>
              <a:rPr lang="sl-SI" sz="4800" b="1" dirty="0">
                <a:solidFill>
                  <a:srgbClr val="B86A27"/>
                </a:solidFill>
              </a:rPr>
            </a:br>
            <a:endParaRPr lang="sl-SI" sz="4800" b="1" dirty="0">
              <a:solidFill>
                <a:srgbClr val="B86A27"/>
              </a:solidFill>
            </a:endParaRPr>
          </a:p>
        </p:txBody>
      </p:sp>
      <p:sp>
        <p:nvSpPr>
          <p:cNvPr id="5" name="Naslov 1">
            <a:extLst>
              <a:ext uri="{FF2B5EF4-FFF2-40B4-BE49-F238E27FC236}">
                <a16:creationId xmlns:a16="http://schemas.microsoft.com/office/drawing/2014/main" id="{AF1C8939-15AB-435C-B306-7D37C458DD72}"/>
              </a:ext>
            </a:extLst>
          </p:cNvPr>
          <p:cNvSpPr txBox="1">
            <a:spLocks/>
          </p:cNvSpPr>
          <p:nvPr/>
        </p:nvSpPr>
        <p:spPr>
          <a:xfrm>
            <a:off x="838200" y="587432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sl-SI" sz="2000" b="1" dirty="0">
              <a:solidFill>
                <a:srgbClr val="B86A27"/>
              </a:solidFill>
            </a:endParaRPr>
          </a:p>
        </p:txBody>
      </p:sp>
    </p:spTree>
    <p:extLst>
      <p:ext uri="{BB962C8B-B14F-4D97-AF65-F5344CB8AC3E}">
        <p14:creationId xmlns:p14="http://schemas.microsoft.com/office/powerpoint/2010/main" val="41536314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1901" y="1751921"/>
            <a:ext cx="10515600" cy="1325563"/>
          </a:xfrm>
        </p:spPr>
        <p:txBody>
          <a:bodyPr>
            <a:noAutofit/>
          </a:bodyPr>
          <a:lstStyle/>
          <a:p>
            <a:pPr algn="ctr"/>
            <a:r>
              <a:rPr lang="sl-SI" sz="9600" b="1" dirty="0">
                <a:solidFill>
                  <a:srgbClr val="B86A27"/>
                </a:solidFill>
              </a:rPr>
              <a:t>Kaj pa načrti za prihodnost?</a:t>
            </a:r>
            <a:br>
              <a:rPr lang="sl-SI" sz="4800" b="1" dirty="0">
                <a:solidFill>
                  <a:srgbClr val="B86A27"/>
                </a:solidFill>
              </a:rPr>
            </a:br>
            <a:endParaRPr lang="sl-SI" sz="4800" b="1" dirty="0">
              <a:solidFill>
                <a:srgbClr val="B86A27"/>
              </a:solidFill>
            </a:endParaRPr>
          </a:p>
        </p:txBody>
      </p:sp>
      <p:sp>
        <p:nvSpPr>
          <p:cNvPr id="5" name="Naslov 1">
            <a:extLst>
              <a:ext uri="{FF2B5EF4-FFF2-40B4-BE49-F238E27FC236}">
                <a16:creationId xmlns:a16="http://schemas.microsoft.com/office/drawing/2014/main" id="{AF1C8939-15AB-435C-B306-7D37C458DD72}"/>
              </a:ext>
            </a:extLst>
          </p:cNvPr>
          <p:cNvSpPr txBox="1">
            <a:spLocks/>
          </p:cNvSpPr>
          <p:nvPr/>
        </p:nvSpPr>
        <p:spPr>
          <a:xfrm>
            <a:off x="838200" y="587432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sl-SI" sz="2000" b="1" dirty="0">
              <a:solidFill>
                <a:srgbClr val="B86A27"/>
              </a:solidFill>
            </a:endParaRPr>
          </a:p>
        </p:txBody>
      </p:sp>
      <p:pic>
        <p:nvPicPr>
          <p:cNvPr id="3074" name="Picture 2">
            <a:extLst>
              <a:ext uri="{FF2B5EF4-FFF2-40B4-BE49-F238E27FC236}">
                <a16:creationId xmlns:a16="http://schemas.microsoft.com/office/drawing/2014/main" id="{A5D868A4-AF10-45DC-A747-4DCD0CA9C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452" y="291182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382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C2E6-23D0-4A28-8263-2E9CA27CEE30}"/>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D3A70DD7-EAE0-4196-9821-8629710DF923}"/>
              </a:ext>
            </a:extLst>
          </p:cNvPr>
          <p:cNvSpPr>
            <a:spLocks noGrp="1"/>
          </p:cNvSpPr>
          <p:nvPr>
            <p:ph idx="1"/>
          </p:nvPr>
        </p:nvSpPr>
        <p:spPr/>
        <p:txBody>
          <a:bodyPr/>
          <a:lstStyle/>
          <a:p>
            <a:endParaRPr lang="sl-SI"/>
          </a:p>
        </p:txBody>
      </p:sp>
      <p:pic>
        <p:nvPicPr>
          <p:cNvPr id="4098" name="Picture 2" descr="Povezana slika">
            <a:extLst>
              <a:ext uri="{FF2B5EF4-FFF2-40B4-BE49-F238E27FC236}">
                <a16:creationId xmlns:a16="http://schemas.microsoft.com/office/drawing/2014/main" id="{CEA4880F-A927-498B-94B6-0B6E2CC6A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80" y="266000"/>
            <a:ext cx="9753600" cy="647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D44B452-430D-4131-AA26-5BD89467A10D}"/>
              </a:ext>
            </a:extLst>
          </p:cNvPr>
          <p:cNvSpPr txBox="1">
            <a:spLocks/>
          </p:cNvSpPr>
          <p:nvPr/>
        </p:nvSpPr>
        <p:spPr>
          <a:xfrm>
            <a:off x="7373224" y="459230"/>
            <a:ext cx="4131578" cy="100965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solidFill>
                  <a:schemeClr val="bg1"/>
                </a:solidFill>
              </a:rPr>
              <a:t>Računalnik v prihodnosti …</a:t>
            </a:r>
          </a:p>
        </p:txBody>
      </p:sp>
    </p:spTree>
    <p:extLst>
      <p:ext uri="{BB962C8B-B14F-4D97-AF65-F5344CB8AC3E}">
        <p14:creationId xmlns:p14="http://schemas.microsoft.com/office/powerpoint/2010/main" val="158775847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2F5B-E00A-40C4-ABFB-7E86CF3B0A10}"/>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9038E240-87A5-4A58-BAE9-B9E70F47867D}"/>
              </a:ext>
            </a:extLst>
          </p:cNvPr>
          <p:cNvSpPr>
            <a:spLocks noGrp="1"/>
          </p:cNvSpPr>
          <p:nvPr>
            <p:ph idx="1"/>
          </p:nvPr>
        </p:nvSpPr>
        <p:spPr/>
        <p:txBody>
          <a:bodyPr/>
          <a:lstStyle/>
          <a:p>
            <a:endParaRPr lang="sl-SI"/>
          </a:p>
        </p:txBody>
      </p:sp>
      <p:pic>
        <p:nvPicPr>
          <p:cNvPr id="5122" name="Picture 2" descr="Povezana slika">
            <a:extLst>
              <a:ext uri="{FF2B5EF4-FFF2-40B4-BE49-F238E27FC236}">
                <a16:creationId xmlns:a16="http://schemas.microsoft.com/office/drawing/2014/main" id="{636CCE27-F7A5-4987-9574-B0190CE81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125"/>
            <a:ext cx="11430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5C5B1FA-CC4B-450E-9E2E-9DE988FE5DC0}"/>
              </a:ext>
            </a:extLst>
          </p:cNvPr>
          <p:cNvSpPr txBox="1">
            <a:spLocks/>
          </p:cNvSpPr>
          <p:nvPr/>
        </p:nvSpPr>
        <p:spPr>
          <a:xfrm>
            <a:off x="838200" y="665788"/>
            <a:ext cx="4131578" cy="100965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Nas čaka leteči avto?</a:t>
            </a:r>
          </a:p>
        </p:txBody>
      </p:sp>
    </p:spTree>
    <p:extLst>
      <p:ext uri="{BB962C8B-B14F-4D97-AF65-F5344CB8AC3E}">
        <p14:creationId xmlns:p14="http://schemas.microsoft.com/office/powerpoint/2010/main" val="18912396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112136" y="2414703"/>
            <a:ext cx="10515600" cy="1325563"/>
          </a:xfrm>
        </p:spPr>
        <p:txBody>
          <a:bodyPr>
            <a:noAutofit/>
          </a:bodyPr>
          <a:lstStyle/>
          <a:p>
            <a:pPr algn="ctr"/>
            <a:r>
              <a:rPr lang="sl-SI" sz="9600" b="1" dirty="0">
                <a:solidFill>
                  <a:srgbClr val="B86A27"/>
                </a:solidFill>
              </a:rPr>
              <a:t>PREDMETI</a:t>
            </a:r>
            <a:br>
              <a:rPr lang="sl-SI" sz="4800" b="1" dirty="0">
                <a:solidFill>
                  <a:srgbClr val="B86A27"/>
                </a:solidFill>
              </a:rPr>
            </a:br>
            <a:r>
              <a:rPr lang="sl-SI" sz="4800" b="1" dirty="0">
                <a:solidFill>
                  <a:srgbClr val="B86A27"/>
                </a:solidFill>
              </a:rPr>
              <a:t>NEKOČ IN DANES</a:t>
            </a:r>
          </a:p>
        </p:txBody>
      </p:sp>
    </p:spTree>
    <p:extLst>
      <p:ext uri="{BB962C8B-B14F-4D97-AF65-F5344CB8AC3E}">
        <p14:creationId xmlns:p14="http://schemas.microsoft.com/office/powerpoint/2010/main" val="4453843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319D-041E-46FD-9177-78F225288AD0}"/>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6ED4C18F-7701-4709-9F5B-DA296D9340EC}"/>
              </a:ext>
            </a:extLst>
          </p:cNvPr>
          <p:cNvSpPr>
            <a:spLocks noGrp="1"/>
          </p:cNvSpPr>
          <p:nvPr>
            <p:ph idx="1"/>
          </p:nvPr>
        </p:nvSpPr>
        <p:spPr/>
        <p:txBody>
          <a:bodyPr/>
          <a:lstStyle/>
          <a:p>
            <a:endParaRPr lang="sl-SI"/>
          </a:p>
        </p:txBody>
      </p:sp>
      <p:pic>
        <p:nvPicPr>
          <p:cNvPr id="6146" name="Picture 2" descr="7 Houses of the Future - According to the Past | ArchDaily">
            <a:extLst>
              <a:ext uri="{FF2B5EF4-FFF2-40B4-BE49-F238E27FC236}">
                <a16:creationId xmlns:a16="http://schemas.microsoft.com/office/drawing/2014/main" id="{CDD1116C-0019-45FC-AB30-8B6D413604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75" r="10877" b="13200"/>
          <a:stretch/>
        </p:blipFill>
        <p:spPr bwMode="auto">
          <a:xfrm>
            <a:off x="0" y="0"/>
            <a:ext cx="6384022" cy="39344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7 Houses of the Future - According to the Past | ArchDaily">
            <a:extLst>
              <a:ext uri="{FF2B5EF4-FFF2-40B4-BE49-F238E27FC236}">
                <a16:creationId xmlns:a16="http://schemas.microsoft.com/office/drawing/2014/main" id="{495604DA-F3B2-4C33-B84C-B0A176FA56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3" r="6767" b="8631"/>
          <a:stretch/>
        </p:blipFill>
        <p:spPr bwMode="auto">
          <a:xfrm>
            <a:off x="6325299" y="3268298"/>
            <a:ext cx="5746459" cy="35897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317B2D3-0B52-48A9-8E1D-D5B1D1097B9F}"/>
              </a:ext>
            </a:extLst>
          </p:cNvPr>
          <p:cNvSpPr txBox="1">
            <a:spLocks/>
          </p:cNvSpPr>
          <p:nvPr/>
        </p:nvSpPr>
        <p:spPr>
          <a:xfrm>
            <a:off x="7222222" y="681037"/>
            <a:ext cx="4131578" cy="100965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t>Bodo ljudje gradili hiše v vesolju in pod vodo? </a:t>
            </a:r>
          </a:p>
        </p:txBody>
      </p:sp>
    </p:spTree>
    <p:extLst>
      <p:ext uri="{BB962C8B-B14F-4D97-AF65-F5344CB8AC3E}">
        <p14:creationId xmlns:p14="http://schemas.microsoft.com/office/powerpoint/2010/main" val="235599314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B00E-9A15-44B8-BDC1-2E67672ABEA7}"/>
              </a:ext>
            </a:extLst>
          </p:cNvPr>
          <p:cNvSpPr>
            <a:spLocks noGrp="1"/>
          </p:cNvSpPr>
          <p:nvPr>
            <p:ph type="title"/>
          </p:nvPr>
        </p:nvSpPr>
        <p:spPr>
          <a:xfrm>
            <a:off x="7449424" y="780176"/>
            <a:ext cx="3904376" cy="910512"/>
          </a:xfrm>
        </p:spPr>
        <p:txBody>
          <a:bodyPr>
            <a:normAutofit fontScale="90000"/>
          </a:bodyPr>
          <a:lstStyle/>
          <a:p>
            <a:r>
              <a:rPr lang="sl-SI" dirty="0"/>
              <a:t>Sodobno kmetijstvo v prihodnosti …</a:t>
            </a:r>
          </a:p>
        </p:txBody>
      </p:sp>
      <p:sp>
        <p:nvSpPr>
          <p:cNvPr id="3" name="Content Placeholder 2">
            <a:extLst>
              <a:ext uri="{FF2B5EF4-FFF2-40B4-BE49-F238E27FC236}">
                <a16:creationId xmlns:a16="http://schemas.microsoft.com/office/drawing/2014/main" id="{01A9D502-71F1-4593-BA81-5DFAC604D7FE}"/>
              </a:ext>
            </a:extLst>
          </p:cNvPr>
          <p:cNvSpPr>
            <a:spLocks noGrp="1"/>
          </p:cNvSpPr>
          <p:nvPr>
            <p:ph idx="1"/>
          </p:nvPr>
        </p:nvSpPr>
        <p:spPr/>
        <p:txBody>
          <a:bodyPr/>
          <a:lstStyle/>
          <a:p>
            <a:endParaRPr lang="sl-SI"/>
          </a:p>
        </p:txBody>
      </p:sp>
      <p:pic>
        <p:nvPicPr>
          <p:cNvPr id="7170" name="Picture 2" descr="Povezana slika">
            <a:extLst>
              <a:ext uri="{FF2B5EF4-FFF2-40B4-BE49-F238E27FC236}">
                <a16:creationId xmlns:a16="http://schemas.microsoft.com/office/drawing/2014/main" id="{0AAF4F79-35FE-42F6-A232-B29DFF328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84960" cy="37918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DD6B3FA-47F5-4796-B51D-7A407BA01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350" y="2952925"/>
            <a:ext cx="5801294" cy="386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040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a:xfrm>
            <a:off x="1205218" y="2313600"/>
            <a:ext cx="9144000" cy="2387600"/>
          </a:xfrm>
        </p:spPr>
        <p:txBody>
          <a:bodyPr>
            <a:normAutofit fontScale="90000"/>
          </a:bodyPr>
          <a:lstStyle/>
          <a:p>
            <a:r>
              <a:rPr lang="sl-SI" dirty="0">
                <a:solidFill>
                  <a:schemeClr val="bg1"/>
                </a:solidFill>
              </a:rPr>
              <a:t>Razmisli o dogodku, ki se ti je zgodil v preteklosti.</a:t>
            </a:r>
            <a:br>
              <a:rPr lang="sl-SI" dirty="0">
                <a:solidFill>
                  <a:schemeClr val="bg1"/>
                </a:solidFill>
              </a:rPr>
            </a:br>
            <a:r>
              <a:rPr lang="sl-SI" dirty="0">
                <a:solidFill>
                  <a:schemeClr val="bg1"/>
                </a:solidFill>
              </a:rPr>
              <a:t> </a:t>
            </a:r>
            <a:br>
              <a:rPr lang="sl-SI" dirty="0">
                <a:solidFill>
                  <a:schemeClr val="bg1"/>
                </a:solidFill>
              </a:rPr>
            </a:br>
            <a:r>
              <a:rPr lang="sl-SI" dirty="0">
                <a:solidFill>
                  <a:schemeClr val="bg1"/>
                </a:solidFill>
              </a:rPr>
              <a:t>Tudi tisto, kar se vam je zgodilo včeraj, je že </a:t>
            </a:r>
            <a:r>
              <a:rPr lang="sl-SI" dirty="0">
                <a:solidFill>
                  <a:srgbClr val="C00000"/>
                </a:solidFill>
              </a:rPr>
              <a:t>preteklost</a:t>
            </a:r>
            <a:r>
              <a:rPr lang="sl-SI" dirty="0">
                <a:solidFill>
                  <a:schemeClr val="bg1"/>
                </a:solidFill>
              </a:rPr>
              <a:t>.</a:t>
            </a:r>
          </a:p>
        </p:txBody>
      </p:sp>
      <p:pic>
        <p:nvPicPr>
          <p:cNvPr id="11266" name="Picture 2">
            <a:extLst>
              <a:ext uri="{FF2B5EF4-FFF2-40B4-BE49-F238E27FC236}">
                <a16:creationId xmlns:a16="http://schemas.microsoft.com/office/drawing/2014/main" id="{83505AEA-B279-49A2-96C9-C5731032D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931" y="272380"/>
            <a:ext cx="2938069" cy="293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38822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a:xfrm>
            <a:off x="1524000" y="378670"/>
            <a:ext cx="9144000" cy="2387600"/>
          </a:xfrm>
        </p:spPr>
        <p:txBody>
          <a:bodyPr>
            <a:normAutofit/>
          </a:bodyPr>
          <a:lstStyle/>
          <a:p>
            <a:r>
              <a:rPr lang="sl-SI" dirty="0">
                <a:solidFill>
                  <a:schemeClr val="bg1"/>
                </a:solidFill>
              </a:rPr>
              <a:t>Čas, v katerem živimo, imenujemo </a:t>
            </a:r>
            <a:r>
              <a:rPr lang="sl-SI" dirty="0">
                <a:solidFill>
                  <a:srgbClr val="C00000"/>
                </a:solidFill>
              </a:rPr>
              <a:t>sedanjost</a:t>
            </a:r>
            <a:r>
              <a:rPr lang="sl-SI" dirty="0">
                <a:solidFill>
                  <a:schemeClr val="bg1"/>
                </a:solidFill>
              </a:rPr>
              <a:t>.</a:t>
            </a:r>
          </a:p>
        </p:txBody>
      </p:sp>
      <p:pic>
        <p:nvPicPr>
          <p:cNvPr id="8196" name="Picture 4">
            <a:extLst>
              <a:ext uri="{FF2B5EF4-FFF2-40B4-BE49-F238E27FC236}">
                <a16:creationId xmlns:a16="http://schemas.microsoft.com/office/drawing/2014/main" id="{732F551F-4D6F-407A-96CE-B90F59650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606" y="3580702"/>
            <a:ext cx="3277298" cy="327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530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a:xfrm>
            <a:off x="1524000" y="378670"/>
            <a:ext cx="9144000" cy="2387600"/>
          </a:xfrm>
        </p:spPr>
        <p:txBody>
          <a:bodyPr>
            <a:normAutofit/>
          </a:bodyPr>
          <a:lstStyle/>
          <a:p>
            <a:r>
              <a:rPr lang="sl-SI" dirty="0">
                <a:solidFill>
                  <a:schemeClr val="bg1"/>
                </a:solidFill>
              </a:rPr>
              <a:t>Kar se bo šele zgodilo pa imenujemo </a:t>
            </a:r>
            <a:r>
              <a:rPr lang="sl-SI" dirty="0">
                <a:solidFill>
                  <a:srgbClr val="C00000"/>
                </a:solidFill>
              </a:rPr>
              <a:t>prihodnost. </a:t>
            </a:r>
          </a:p>
        </p:txBody>
      </p:sp>
      <p:pic>
        <p:nvPicPr>
          <p:cNvPr id="10242" name="Picture 2">
            <a:extLst>
              <a:ext uri="{FF2B5EF4-FFF2-40B4-BE49-F238E27FC236}">
                <a16:creationId xmlns:a16="http://schemas.microsoft.com/office/drawing/2014/main" id="{092A8593-ACAC-4FC8-8EF4-CE48507FE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800" y="2934486"/>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981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a:xfrm>
            <a:off x="1406555" y="3429000"/>
            <a:ext cx="9144000" cy="2387600"/>
          </a:xfrm>
        </p:spPr>
        <p:txBody>
          <a:bodyPr>
            <a:noAutofit/>
          </a:bodyPr>
          <a:lstStyle/>
          <a:p>
            <a:r>
              <a:rPr lang="sl-SI" sz="2800" dirty="0">
                <a:solidFill>
                  <a:schemeClr val="bg1"/>
                </a:solidFill>
              </a:rPr>
              <a:t>Preberi si besedilo v učbeniku na strani 80. </a:t>
            </a:r>
            <a:br>
              <a:rPr lang="sl-SI" sz="2800" dirty="0">
                <a:solidFill>
                  <a:schemeClr val="bg1"/>
                </a:solidFill>
              </a:rPr>
            </a:br>
            <a:br>
              <a:rPr lang="sl-SI" sz="2800" dirty="0">
                <a:solidFill>
                  <a:schemeClr val="bg1"/>
                </a:solidFill>
              </a:rPr>
            </a:br>
            <a:r>
              <a:rPr lang="sl-SI" sz="2800" dirty="0">
                <a:solidFill>
                  <a:schemeClr val="bg1"/>
                </a:solidFill>
              </a:rPr>
              <a:t>Dogodke iz preteklost lahko prikažemo s časovnim trakom. Oglej si fotografije na strani 80 in 81. Katera fotografija prikazuje najstarejše dogajanje? Katera fotografija prikazuje najmlajši dogodek? Kako so razporejene fotografije?</a:t>
            </a:r>
            <a:br>
              <a:rPr lang="sl-SI" sz="2800" dirty="0">
                <a:solidFill>
                  <a:schemeClr val="bg1"/>
                </a:solidFill>
              </a:rPr>
            </a:br>
            <a:br>
              <a:rPr lang="sl-SI" sz="2800" dirty="0">
                <a:solidFill>
                  <a:schemeClr val="bg1"/>
                </a:solidFill>
              </a:rPr>
            </a:br>
            <a:r>
              <a:rPr lang="sl-SI" sz="2800" dirty="0">
                <a:solidFill>
                  <a:schemeClr val="bg1"/>
                </a:solidFill>
              </a:rPr>
              <a:t>Dogodke iz preteklosti lahko razvrstimo glede na čas nastanka enega za drugim. Takšen prikaz imenujemo </a:t>
            </a:r>
            <a:r>
              <a:rPr lang="sl-SI" sz="2800" dirty="0">
                <a:solidFill>
                  <a:srgbClr val="C00000"/>
                </a:solidFill>
              </a:rPr>
              <a:t>časovni trak</a:t>
            </a:r>
            <a:r>
              <a:rPr lang="sl-SI" sz="2800" dirty="0">
                <a:solidFill>
                  <a:schemeClr val="bg1"/>
                </a:solidFill>
              </a:rPr>
              <a:t>. </a:t>
            </a:r>
            <a:br>
              <a:rPr lang="sl-SI" sz="2800" dirty="0">
                <a:solidFill>
                  <a:schemeClr val="bg1"/>
                </a:solidFill>
              </a:rPr>
            </a:br>
            <a:endParaRPr lang="sl-SI" sz="3600" dirty="0">
              <a:solidFill>
                <a:srgbClr val="C00000"/>
              </a:solidFill>
            </a:endParaRPr>
          </a:p>
        </p:txBody>
      </p:sp>
    </p:spTree>
    <p:extLst>
      <p:ext uri="{BB962C8B-B14F-4D97-AF65-F5344CB8AC3E}">
        <p14:creationId xmlns:p14="http://schemas.microsoft.com/office/powerpoint/2010/main" val="367700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a:xfrm>
            <a:off x="1406555" y="3429000"/>
            <a:ext cx="9144000" cy="2387600"/>
          </a:xfrm>
        </p:spPr>
        <p:txBody>
          <a:bodyPr>
            <a:noAutofit/>
          </a:bodyPr>
          <a:lstStyle/>
          <a:p>
            <a:pPr algn="l"/>
            <a:r>
              <a:rPr lang="sl-SI" sz="2800" dirty="0">
                <a:solidFill>
                  <a:schemeClr val="bg1"/>
                </a:solidFill>
              </a:rPr>
              <a:t>Zapis v zvezek:</a:t>
            </a:r>
            <a:br>
              <a:rPr lang="sl-SI" sz="2800" dirty="0">
                <a:solidFill>
                  <a:schemeClr val="bg1"/>
                </a:solidFill>
              </a:rPr>
            </a:br>
            <a:br>
              <a:rPr lang="sl-SI" sz="2800" dirty="0">
                <a:solidFill>
                  <a:schemeClr val="bg1"/>
                </a:solidFill>
              </a:rPr>
            </a:br>
            <a:r>
              <a:rPr lang="sl-SI" sz="2800" dirty="0">
                <a:solidFill>
                  <a:srgbClr val="C00000"/>
                </a:solidFill>
              </a:rPr>
              <a:t>Preteklost, sedanjost, prihodnost</a:t>
            </a:r>
            <a:br>
              <a:rPr lang="sl-SI" sz="2800" dirty="0">
                <a:solidFill>
                  <a:schemeClr val="bg1"/>
                </a:solidFill>
              </a:rPr>
            </a:br>
            <a:br>
              <a:rPr lang="sl-SI" sz="2800" dirty="0">
                <a:solidFill>
                  <a:schemeClr val="bg1"/>
                </a:solidFill>
              </a:rPr>
            </a:br>
            <a:r>
              <a:rPr lang="sl-SI" sz="2800" dirty="0">
                <a:solidFill>
                  <a:schemeClr val="bg1"/>
                </a:solidFill>
              </a:rPr>
              <a:t>Čas, ki je minil, imenujemo </a:t>
            </a:r>
            <a:r>
              <a:rPr lang="sl-SI" sz="2800" dirty="0">
                <a:solidFill>
                  <a:srgbClr val="C00000"/>
                </a:solidFill>
              </a:rPr>
              <a:t>preteklost</a:t>
            </a:r>
            <a:r>
              <a:rPr lang="sl-SI" sz="2800" dirty="0">
                <a:solidFill>
                  <a:schemeClr val="bg1"/>
                </a:solidFill>
              </a:rPr>
              <a:t>. Čas, v katerem živimo, imenujemo </a:t>
            </a:r>
            <a:r>
              <a:rPr lang="sl-SI" sz="2800" dirty="0">
                <a:solidFill>
                  <a:srgbClr val="C00000"/>
                </a:solidFill>
              </a:rPr>
              <a:t>sedanjost</a:t>
            </a:r>
            <a:r>
              <a:rPr lang="sl-SI" sz="2800" dirty="0">
                <a:solidFill>
                  <a:schemeClr val="bg1"/>
                </a:solidFill>
              </a:rPr>
              <a:t>. Kar se bo šele zgodilo, imenujemo </a:t>
            </a:r>
            <a:r>
              <a:rPr lang="sl-SI" sz="2800" dirty="0">
                <a:solidFill>
                  <a:srgbClr val="C00000"/>
                </a:solidFill>
              </a:rPr>
              <a:t>prihodnost</a:t>
            </a:r>
            <a:r>
              <a:rPr lang="sl-SI" sz="2800" dirty="0">
                <a:solidFill>
                  <a:schemeClr val="bg1"/>
                </a:solidFill>
              </a:rPr>
              <a:t>. Nekateri dogodki v preteklosti so se zgodili že pred mnogimi leti. Drugi dogodki so se zgodili pred tednom dni ali morda včeraj. </a:t>
            </a:r>
            <a:br>
              <a:rPr lang="sl-SI" sz="2800" dirty="0">
                <a:solidFill>
                  <a:schemeClr val="bg1"/>
                </a:solidFill>
              </a:rPr>
            </a:br>
            <a:r>
              <a:rPr lang="sl-SI" sz="2800" dirty="0">
                <a:solidFill>
                  <a:schemeClr val="bg1"/>
                </a:solidFill>
              </a:rPr>
              <a:t>Dogodke iz preteklosti lahko prikažemo tako, da jih razvrstimo glede na čas nastanka enega za drugim. Takšen prikaz imenujemo </a:t>
            </a:r>
            <a:r>
              <a:rPr lang="sl-SI" sz="2800" dirty="0">
                <a:solidFill>
                  <a:srgbClr val="C00000"/>
                </a:solidFill>
              </a:rPr>
              <a:t>časovni trak</a:t>
            </a:r>
            <a:r>
              <a:rPr lang="sl-SI" sz="2800" dirty="0">
                <a:solidFill>
                  <a:schemeClr val="bg1"/>
                </a:solidFill>
              </a:rPr>
              <a:t>. </a:t>
            </a:r>
            <a:br>
              <a:rPr lang="sl-SI" sz="2800" dirty="0">
                <a:solidFill>
                  <a:schemeClr val="bg1"/>
                </a:solidFill>
              </a:rPr>
            </a:br>
            <a:endParaRPr lang="sl-SI" sz="3600" dirty="0">
              <a:solidFill>
                <a:srgbClr val="C00000"/>
              </a:solidFill>
            </a:endParaRPr>
          </a:p>
        </p:txBody>
      </p:sp>
    </p:spTree>
    <p:extLst>
      <p:ext uri="{BB962C8B-B14F-4D97-AF65-F5344CB8AC3E}">
        <p14:creationId xmlns:p14="http://schemas.microsoft.com/office/powerpoint/2010/main" val="20611345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ABDD0-7053-43BC-9C39-A60228216E44}"/>
              </a:ext>
            </a:extLst>
          </p:cNvPr>
          <p:cNvSpPr>
            <a:spLocks noGrp="1"/>
          </p:cNvSpPr>
          <p:nvPr>
            <p:ph type="ctrTitle"/>
          </p:nvPr>
        </p:nvSpPr>
        <p:spPr/>
        <p:txBody>
          <a:bodyPr>
            <a:noAutofit/>
          </a:bodyPr>
          <a:lstStyle/>
          <a:p>
            <a:br>
              <a:rPr lang="sl-SI" sz="5400" dirty="0">
                <a:solidFill>
                  <a:srgbClr val="C00000"/>
                </a:solidFill>
              </a:rPr>
            </a:br>
            <a:endParaRPr lang="sl-SI" sz="5400" dirty="0">
              <a:solidFill>
                <a:srgbClr val="C00000"/>
              </a:solidFill>
            </a:endParaRPr>
          </a:p>
        </p:txBody>
      </p:sp>
      <p:sp>
        <p:nvSpPr>
          <p:cNvPr id="3" name="Subtitle 2">
            <a:extLst>
              <a:ext uri="{FF2B5EF4-FFF2-40B4-BE49-F238E27FC236}">
                <a16:creationId xmlns:a16="http://schemas.microsoft.com/office/drawing/2014/main" id="{512F187F-45FE-431C-A8EA-6C55BB368C4E}"/>
              </a:ext>
            </a:extLst>
          </p:cNvPr>
          <p:cNvSpPr>
            <a:spLocks noGrp="1"/>
          </p:cNvSpPr>
          <p:nvPr>
            <p:ph type="subTitle" idx="1"/>
          </p:nvPr>
        </p:nvSpPr>
        <p:spPr>
          <a:xfrm>
            <a:off x="1331054" y="2316163"/>
            <a:ext cx="9144000" cy="1655762"/>
          </a:xfrm>
        </p:spPr>
        <p:txBody>
          <a:bodyPr>
            <a:normAutofit/>
          </a:bodyPr>
          <a:lstStyle/>
          <a:p>
            <a:r>
              <a:rPr lang="sl-SI" sz="3600" dirty="0">
                <a:solidFill>
                  <a:srgbClr val="C00000"/>
                </a:solidFill>
              </a:rPr>
              <a:t>2. ura – Raziskovanje preteklosti</a:t>
            </a:r>
          </a:p>
        </p:txBody>
      </p:sp>
    </p:spTree>
    <p:extLst>
      <p:ext uri="{BB962C8B-B14F-4D97-AF65-F5344CB8AC3E}">
        <p14:creationId xmlns:p14="http://schemas.microsoft.com/office/powerpoint/2010/main" val="322765570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2CC88-D355-49D0-819C-B7BBBE370D5E}"/>
              </a:ext>
            </a:extLst>
          </p:cNvPr>
          <p:cNvSpPr>
            <a:spLocks noGrp="1"/>
          </p:cNvSpPr>
          <p:nvPr>
            <p:ph idx="1"/>
          </p:nvPr>
        </p:nvSpPr>
        <p:spPr>
          <a:xfrm>
            <a:off x="570451" y="595618"/>
            <a:ext cx="10905688" cy="5100507"/>
          </a:xfrm>
        </p:spPr>
        <p:txBody>
          <a:bodyPr>
            <a:normAutofit fontScale="77500" lnSpcReduction="20000"/>
          </a:bodyPr>
          <a:lstStyle/>
          <a:p>
            <a:pPr marL="0" indent="0">
              <a:buNone/>
            </a:pPr>
            <a:r>
              <a:rPr lang="sl-SI" dirty="0">
                <a:solidFill>
                  <a:schemeClr val="bg1"/>
                </a:solidFill>
              </a:rPr>
              <a:t>Preberi zgodbe, ki opisujejo življenje v preteklosti: </a:t>
            </a:r>
          </a:p>
          <a:p>
            <a:endParaRPr lang="sl-SI" b="1" dirty="0">
              <a:solidFill>
                <a:schemeClr val="bg1"/>
              </a:solidFill>
            </a:endParaRPr>
          </a:p>
          <a:p>
            <a:r>
              <a:rPr lang="sl-SI" b="1" dirty="0">
                <a:solidFill>
                  <a:schemeClr val="bg1"/>
                </a:solidFill>
              </a:rPr>
              <a:t>Koliščarji na Ljubljanskem barju</a:t>
            </a:r>
            <a:endParaRPr lang="sl-SI" dirty="0">
              <a:solidFill>
                <a:schemeClr val="bg1"/>
              </a:solidFill>
            </a:endParaRPr>
          </a:p>
          <a:p>
            <a:pPr marL="0" indent="0">
              <a:buNone/>
            </a:pPr>
            <a:r>
              <a:rPr lang="sl-SI" dirty="0">
                <a:solidFill>
                  <a:schemeClr val="bg1"/>
                </a:solidFill>
              </a:rPr>
              <a:t>Prva kolišča so na Ljubljanskem barju nastala že pred 6 000 leti. Ljubljansko barje je bilo takrat še jezero. Ljudje so si bivališča postavili na v tla zabitih lesenih kolih, tako so bila bivališča dvignjena od tal. Stene bivališč so bile narejene iz šib in ometane z glino. </a:t>
            </a:r>
          </a:p>
          <a:p>
            <a:pPr marL="0" indent="0">
              <a:buNone/>
            </a:pPr>
            <a:r>
              <a:rPr lang="sl-SI" dirty="0">
                <a:solidFill>
                  <a:schemeClr val="bg1"/>
                </a:solidFill>
              </a:rPr>
              <a:t>Koliščarji so se na Ljubljanskem barju preživljali s poljedelstvom, živinorejo, nabiralništvom in lovom. Lovili so jelene, srne, divje prašiče, bobre, vidre in vodne ptice. </a:t>
            </a:r>
          </a:p>
          <a:p>
            <a:pPr marL="0" indent="0">
              <a:buNone/>
            </a:pPr>
            <a:r>
              <a:rPr lang="sl-SI" dirty="0">
                <a:solidFill>
                  <a:schemeClr val="bg1"/>
                </a:solidFill>
              </a:rPr>
              <a:t>Orodje, orožje in druge uporabne predmete so izdelovali iz kamna, lesa, živalskih kosti in rogovja. Redki dragoceni predmeti so na Ljubljansko barje prišli s trgovino ali z izmenjavo surovin in izdelkov iz oddaljenih krajev. Razdalje po kopnem so koliščarji premagovali peš in z dvokolesnimi vozovi, ki jih je verjetno vleklo govedo. Po vodnih poteh pa so pluli v čolnih, izdolbenih iz enega debla.</a:t>
            </a:r>
          </a:p>
          <a:p>
            <a:pPr marL="0" indent="0">
              <a:buNone/>
            </a:pPr>
            <a:endParaRPr lang="sl-SI" dirty="0">
              <a:solidFill>
                <a:schemeClr val="bg1"/>
              </a:solidFill>
            </a:endParaRPr>
          </a:p>
          <a:p>
            <a:r>
              <a:rPr lang="sl-SI" i="1" dirty="0">
                <a:solidFill>
                  <a:schemeClr val="bg1"/>
                </a:solidFill>
              </a:rPr>
              <a:t>(Vir: </a:t>
            </a:r>
            <a:r>
              <a:rPr lang="sl-SI" i="1" u="sng" dirty="0">
                <a:solidFill>
                  <a:schemeClr val="bg1"/>
                </a:solidFill>
                <a:hlinkClick r:id="rId2">
                  <a:extLst>
                    <a:ext uri="{A12FA001-AC4F-418D-AE19-62706E023703}">
                      <ahyp:hlinkClr xmlns:ahyp="http://schemas.microsoft.com/office/drawing/2018/hyperlinkcolor" val="tx"/>
                    </a:ext>
                  </a:extLst>
                </a:hlinkClick>
              </a:rPr>
              <a:t>http://www.ljubljanskobarje.si/uploads/datoteke/UNESCO_tabli%20kon%C4%8Dna%20verzija(1).pdf</a:t>
            </a:r>
            <a:r>
              <a:rPr lang="sl-SI" i="1" dirty="0">
                <a:solidFill>
                  <a:schemeClr val="bg1"/>
                </a:solidFill>
              </a:rPr>
              <a:t> )</a:t>
            </a:r>
            <a:endParaRPr lang="sl-SI" dirty="0">
              <a:solidFill>
                <a:schemeClr val="bg1"/>
              </a:solidFill>
            </a:endParaRPr>
          </a:p>
          <a:p>
            <a:endParaRPr lang="sl-SI" dirty="0">
              <a:solidFill>
                <a:schemeClr val="bg1"/>
              </a:solidFill>
            </a:endParaRPr>
          </a:p>
        </p:txBody>
      </p:sp>
    </p:spTree>
    <p:extLst>
      <p:ext uri="{BB962C8B-B14F-4D97-AF65-F5344CB8AC3E}">
        <p14:creationId xmlns:p14="http://schemas.microsoft.com/office/powerpoint/2010/main" val="31414368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FF25-D541-40B1-B1D1-395A413E7ECF}"/>
              </a:ext>
            </a:extLst>
          </p:cNvPr>
          <p:cNvSpPr>
            <a:spLocks noGrp="1"/>
          </p:cNvSpPr>
          <p:nvPr>
            <p:ph type="title"/>
          </p:nvPr>
        </p:nvSpPr>
        <p:spPr/>
        <p:txBody>
          <a:bodyPr/>
          <a:lstStyle/>
          <a:p>
            <a:endParaRPr lang="sl-SI" dirty="0">
              <a:solidFill>
                <a:schemeClr val="bg1"/>
              </a:solidFill>
            </a:endParaRPr>
          </a:p>
        </p:txBody>
      </p:sp>
      <p:sp>
        <p:nvSpPr>
          <p:cNvPr id="3" name="Content Placeholder 2">
            <a:extLst>
              <a:ext uri="{FF2B5EF4-FFF2-40B4-BE49-F238E27FC236}">
                <a16:creationId xmlns:a16="http://schemas.microsoft.com/office/drawing/2014/main" id="{6A2E1825-BC74-4D73-A3DC-068A7A6D9C48}"/>
              </a:ext>
            </a:extLst>
          </p:cNvPr>
          <p:cNvSpPr>
            <a:spLocks noGrp="1"/>
          </p:cNvSpPr>
          <p:nvPr>
            <p:ph idx="1"/>
          </p:nvPr>
        </p:nvSpPr>
        <p:spPr/>
        <p:txBody>
          <a:bodyPr/>
          <a:lstStyle/>
          <a:p>
            <a:r>
              <a:rPr lang="sl-SI" b="1" dirty="0">
                <a:solidFill>
                  <a:schemeClr val="bg1"/>
                </a:solidFill>
              </a:rPr>
              <a:t>Emona ali Ljubljana v času Rimljanov</a:t>
            </a:r>
            <a:endParaRPr lang="sl-SI" dirty="0">
              <a:solidFill>
                <a:schemeClr val="bg1"/>
              </a:solidFill>
            </a:endParaRPr>
          </a:p>
          <a:p>
            <a:pPr marL="0" indent="0">
              <a:buNone/>
            </a:pPr>
            <a:r>
              <a:rPr lang="sl-SI" dirty="0">
                <a:solidFill>
                  <a:schemeClr val="bg1"/>
                </a:solidFill>
              </a:rPr>
              <a:t>Ljubljana je bila v času Rimljanov utrjena z močnim obzidjem. Obzidje je bilo visoko od</a:t>
            </a:r>
          </a:p>
          <a:p>
            <a:pPr marL="0" indent="0">
              <a:buNone/>
            </a:pPr>
            <a:r>
              <a:rPr lang="sl-SI" dirty="0">
                <a:solidFill>
                  <a:schemeClr val="bg1"/>
                </a:solidFill>
              </a:rPr>
              <a:t>6 do 8 metrov. V mesto so vodila štiri mestna vrata. Imenovala se je Emona. Imela je okoli 5000 prebivalcev. Hiše v mestu so bile zidane. Mesto je imelo vodovod, kanalizacijo in kopališče. Hiše so imele centralno ogrevanje. Stene v hišah so bile barvne, na tleh so bili mozaiki. </a:t>
            </a:r>
          </a:p>
          <a:p>
            <a:endParaRPr lang="sl-SI" dirty="0">
              <a:solidFill>
                <a:schemeClr val="bg1"/>
              </a:solidFill>
            </a:endParaRPr>
          </a:p>
        </p:txBody>
      </p:sp>
    </p:spTree>
    <p:extLst>
      <p:ext uri="{BB962C8B-B14F-4D97-AF65-F5344CB8AC3E}">
        <p14:creationId xmlns:p14="http://schemas.microsoft.com/office/powerpoint/2010/main" val="3571149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DE83-4241-4C3C-885A-1B4B6FCEF6FD}"/>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E144A797-FA48-44AB-B050-C868968AA6FF}"/>
              </a:ext>
            </a:extLst>
          </p:cNvPr>
          <p:cNvSpPr>
            <a:spLocks noGrp="1"/>
          </p:cNvSpPr>
          <p:nvPr>
            <p:ph idx="1"/>
          </p:nvPr>
        </p:nvSpPr>
        <p:spPr/>
        <p:txBody>
          <a:bodyPr/>
          <a:lstStyle/>
          <a:p>
            <a:endParaRPr lang="sl-SI"/>
          </a:p>
        </p:txBody>
      </p:sp>
      <p:pic>
        <p:nvPicPr>
          <p:cNvPr id="1028" name="Picture 4" descr="Podarim: City Star namizni računalnik 1996">
            <a:extLst>
              <a:ext uri="{FF2B5EF4-FFF2-40B4-BE49-F238E27FC236}">
                <a16:creationId xmlns:a16="http://schemas.microsoft.com/office/drawing/2014/main" id="{5B04947B-B562-445A-837C-F23B0CC74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56" y="1338306"/>
            <a:ext cx="4727895" cy="3545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rhunski računalniki">
            <a:extLst>
              <a:ext uri="{FF2B5EF4-FFF2-40B4-BE49-F238E27FC236}">
                <a16:creationId xmlns:a16="http://schemas.microsoft.com/office/drawing/2014/main" id="{2E019316-B904-4064-A551-66A06BC11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832" y="1168429"/>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452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6681-5F98-430F-8281-FCE8B1AD49E6}"/>
              </a:ext>
            </a:extLst>
          </p:cNvPr>
          <p:cNvSpPr>
            <a:spLocks noGrp="1"/>
          </p:cNvSpPr>
          <p:nvPr>
            <p:ph type="title"/>
          </p:nvPr>
        </p:nvSpPr>
        <p:spPr>
          <a:xfrm>
            <a:off x="838200" y="-79491"/>
            <a:ext cx="10515600" cy="1325563"/>
          </a:xfrm>
        </p:spPr>
        <p:txBody>
          <a:bodyPr/>
          <a:lstStyle/>
          <a:p>
            <a:endParaRPr lang="sl-SI" dirty="0"/>
          </a:p>
        </p:txBody>
      </p:sp>
      <p:sp>
        <p:nvSpPr>
          <p:cNvPr id="3" name="Content Placeholder 2">
            <a:extLst>
              <a:ext uri="{FF2B5EF4-FFF2-40B4-BE49-F238E27FC236}">
                <a16:creationId xmlns:a16="http://schemas.microsoft.com/office/drawing/2014/main" id="{C2765379-8804-49D2-9108-54A5F1475EA3}"/>
              </a:ext>
            </a:extLst>
          </p:cNvPr>
          <p:cNvSpPr>
            <a:spLocks noGrp="1"/>
          </p:cNvSpPr>
          <p:nvPr>
            <p:ph idx="1"/>
          </p:nvPr>
        </p:nvSpPr>
        <p:spPr>
          <a:xfrm>
            <a:off x="838200" y="1253331"/>
            <a:ext cx="10515600" cy="4351338"/>
          </a:xfrm>
        </p:spPr>
        <p:txBody>
          <a:bodyPr>
            <a:normAutofit fontScale="92500" lnSpcReduction="10000"/>
          </a:bodyPr>
          <a:lstStyle/>
          <a:p>
            <a:r>
              <a:rPr lang="sl-SI" b="1" dirty="0">
                <a:solidFill>
                  <a:schemeClr val="bg1"/>
                </a:solidFill>
              </a:rPr>
              <a:t>Srednjeveško mesto</a:t>
            </a:r>
            <a:endParaRPr lang="sl-SI" dirty="0">
              <a:solidFill>
                <a:schemeClr val="bg1"/>
              </a:solidFill>
            </a:endParaRPr>
          </a:p>
          <a:p>
            <a:pPr marL="0" indent="0">
              <a:buNone/>
            </a:pPr>
            <a:r>
              <a:rPr lang="sl-SI" dirty="0">
                <a:solidFill>
                  <a:schemeClr val="bg1"/>
                </a:solidFill>
              </a:rPr>
              <a:t>Mesta so nastajala v bližini gradov, rek, ob križiščih pomembnih poti, ob cerkvah. Prebivalci mest so se večinoma preživljali z obrtjo in trgovino. Večina mest je bila majhnih, imela so do 1000 prebivalcev. Osrednji prostor v mestu je bil trg, kjer so se dogajale vse pomembne zadeve. V mestih so se z vodo oskrbovali iz mestnih vodnjakov ali rek. Srednjeveška mesta niso imela kanalizacije. Odplake iz hiš so zlivali na ulico. Ulice niso bile tlakovane. Bile so zelo umazane, ker so jih zelo redko čistili. Zaradi umazanije so se v mestih pogosto pojavile bolezni.</a:t>
            </a:r>
          </a:p>
          <a:p>
            <a:endParaRPr lang="sl-SI" i="1" dirty="0">
              <a:solidFill>
                <a:schemeClr val="bg1"/>
              </a:solidFill>
            </a:endParaRPr>
          </a:p>
          <a:p>
            <a:r>
              <a:rPr lang="sl-SI" i="1" dirty="0">
                <a:solidFill>
                  <a:schemeClr val="bg1"/>
                </a:solidFill>
              </a:rPr>
              <a:t>(Povzeto po Raziskujem preteklost 6, učbenik za zgodovino za 6. razred osnovne šole, str. 27)</a:t>
            </a:r>
            <a:endParaRPr lang="sl-SI" dirty="0">
              <a:solidFill>
                <a:schemeClr val="bg1"/>
              </a:solidFill>
            </a:endParaRPr>
          </a:p>
          <a:p>
            <a:endParaRPr lang="sl-SI" dirty="0">
              <a:solidFill>
                <a:schemeClr val="bg1"/>
              </a:solidFill>
            </a:endParaRPr>
          </a:p>
        </p:txBody>
      </p:sp>
    </p:spTree>
    <p:extLst>
      <p:ext uri="{BB962C8B-B14F-4D97-AF65-F5344CB8AC3E}">
        <p14:creationId xmlns:p14="http://schemas.microsoft.com/office/powerpoint/2010/main" val="2599807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2EC22-BFA8-41B0-A8B1-352086B3CC48}"/>
              </a:ext>
            </a:extLst>
          </p:cNvPr>
          <p:cNvSpPr>
            <a:spLocks noGrp="1"/>
          </p:cNvSpPr>
          <p:nvPr>
            <p:ph idx="1"/>
          </p:nvPr>
        </p:nvSpPr>
        <p:spPr/>
        <p:txBody>
          <a:bodyPr/>
          <a:lstStyle/>
          <a:p>
            <a:r>
              <a:rPr lang="sl-SI" dirty="0">
                <a:solidFill>
                  <a:schemeClr val="bg1"/>
                </a:solidFill>
              </a:rPr>
              <a:t>Kako vemo, kaj se je dogajalo v preteklosti?</a:t>
            </a:r>
          </a:p>
          <a:p>
            <a:r>
              <a:rPr lang="sl-SI" dirty="0">
                <a:solidFill>
                  <a:schemeClr val="bg1"/>
                </a:solidFill>
              </a:rPr>
              <a:t>Kaj vse nam lahko pomaga pri raziskovanju preteklosti? </a:t>
            </a:r>
          </a:p>
          <a:p>
            <a:endParaRPr lang="sl-SI" dirty="0">
              <a:solidFill>
                <a:schemeClr val="bg1"/>
              </a:solidFill>
            </a:endParaRPr>
          </a:p>
          <a:p>
            <a:r>
              <a:rPr lang="sl-SI" dirty="0">
                <a:solidFill>
                  <a:schemeClr val="bg1"/>
                </a:solidFill>
              </a:rPr>
              <a:t>Preberi si besedilo v učbeniku na strani 81. </a:t>
            </a:r>
          </a:p>
          <a:p>
            <a:pPr marL="0" indent="0">
              <a:buNone/>
            </a:pPr>
            <a:endParaRPr lang="sl-SI" dirty="0">
              <a:solidFill>
                <a:schemeClr val="bg1"/>
              </a:solidFill>
            </a:endParaRPr>
          </a:p>
          <a:p>
            <a:r>
              <a:rPr lang="sl-SI" dirty="0">
                <a:solidFill>
                  <a:schemeClr val="bg1"/>
                </a:solidFill>
              </a:rPr>
              <a:t>Zapis v zvezek:</a:t>
            </a:r>
          </a:p>
          <a:p>
            <a:pPr marL="0" indent="0">
              <a:buNone/>
            </a:pPr>
            <a:r>
              <a:rPr lang="sl-SI" dirty="0">
                <a:solidFill>
                  <a:schemeClr val="bg1"/>
                </a:solidFill>
              </a:rPr>
              <a:t>Preteklost raziskujemo s pomočjo predmetov, zapisov, ki so nam jih zapustili ljudje, ki so živeli v preteklosti. Te predmete imenujemo </a:t>
            </a:r>
            <a:r>
              <a:rPr lang="sl-SI" dirty="0">
                <a:solidFill>
                  <a:srgbClr val="FF0000"/>
                </a:solidFill>
              </a:rPr>
              <a:t>ostanki preteklosti.</a:t>
            </a:r>
          </a:p>
          <a:p>
            <a:endParaRPr lang="sl-SI" dirty="0">
              <a:solidFill>
                <a:schemeClr val="bg1"/>
              </a:solidFill>
            </a:endParaRPr>
          </a:p>
        </p:txBody>
      </p:sp>
    </p:spTree>
    <p:extLst>
      <p:ext uri="{BB962C8B-B14F-4D97-AF65-F5344CB8AC3E}">
        <p14:creationId xmlns:p14="http://schemas.microsoft.com/office/powerpoint/2010/main" val="18900547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3-eu-west-1.amazonaws.com/ceneje/www/images/products/mother/1024/659/6590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940" y="3309461"/>
            <a:ext cx="3193333" cy="318695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368011" y="621679"/>
            <a:ext cx="3448050" cy="3267075"/>
          </a:xfrm>
          <a:prstGeom prst="rect">
            <a:avLst/>
          </a:prstGeom>
        </p:spPr>
      </p:pic>
      <p:pic>
        <p:nvPicPr>
          <p:cNvPr id="5" name="Slika 4"/>
          <p:cNvPicPr>
            <a:picLocks noChangeAspect="1"/>
          </p:cNvPicPr>
          <p:nvPr/>
        </p:nvPicPr>
        <p:blipFill>
          <a:blip r:embed="rId4"/>
          <a:stretch>
            <a:fillRect/>
          </a:stretch>
        </p:blipFill>
        <p:spPr>
          <a:xfrm>
            <a:off x="4096184" y="2658708"/>
            <a:ext cx="4105708" cy="3044991"/>
          </a:xfrm>
          <a:prstGeom prst="rect">
            <a:avLst/>
          </a:prstGeom>
        </p:spPr>
      </p:pic>
    </p:spTree>
    <p:extLst>
      <p:ext uri="{BB962C8B-B14F-4D97-AF65-F5344CB8AC3E}">
        <p14:creationId xmlns:p14="http://schemas.microsoft.com/office/powerpoint/2010/main" val="15610454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63892" y="2385128"/>
            <a:ext cx="3683540" cy="44728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1.spletnik.si/4_4/000/000/3b5/b8d/b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6" y="389038"/>
            <a:ext cx="3740873" cy="3740873"/>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4"/>
          <a:stretch>
            <a:fillRect/>
          </a:stretch>
        </p:blipFill>
        <p:spPr>
          <a:xfrm>
            <a:off x="4234450" y="1637595"/>
            <a:ext cx="3316278" cy="3850062"/>
          </a:xfrm>
          <a:prstGeom prst="rect">
            <a:avLst/>
          </a:prstGeom>
        </p:spPr>
      </p:pic>
    </p:spTree>
    <p:extLst>
      <p:ext uri="{BB962C8B-B14F-4D97-AF65-F5344CB8AC3E}">
        <p14:creationId xmlns:p14="http://schemas.microsoft.com/office/powerpoint/2010/main" val="31161785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8698" y="1486935"/>
            <a:ext cx="2993291" cy="49022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thumb/4/48/Mlynek.jpg/220px-Mlyn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56" y="1029735"/>
            <a:ext cx="3202854" cy="3726958"/>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4"/>
          <a:stretch>
            <a:fillRect/>
          </a:stretch>
        </p:blipFill>
        <p:spPr>
          <a:xfrm>
            <a:off x="8548177" y="2438285"/>
            <a:ext cx="3048078" cy="4419715"/>
          </a:xfrm>
          <a:prstGeom prst="rect">
            <a:avLst/>
          </a:prstGeom>
        </p:spPr>
      </p:pic>
    </p:spTree>
    <p:extLst>
      <p:ext uri="{BB962C8B-B14F-4D97-AF65-F5344CB8AC3E}">
        <p14:creationId xmlns:p14="http://schemas.microsoft.com/office/powerpoint/2010/main" val="417346168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hilips.es/c-dam/b2c/category-pages/personal-care/faceshavers/master/product-images-pc02/S5320_06_s5000.png?wid=225&amp;hei=225&amp;$jpgsmall$&amp;fmt=png-alpha&amp;clipPathE=clipping_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462" y="1309687"/>
            <a:ext cx="4176713" cy="41767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delo.si/assets/media/picture/20120410/Panorama__9a.jpg?re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309687"/>
            <a:ext cx="5568951"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276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newsroom.electrolux.com/si/files/2014/12/Indukcijska-kuhalna-plo%C5%A1%C4%8Da-InfiniteP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187" y="2710944"/>
            <a:ext cx="4910871" cy="36480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breginjskikot.files.wordpress.com/2010/08/104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864" y="1944290"/>
            <a:ext cx="3959225" cy="29694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b/b9/%C4%8Crna_kuhinja2.JPG/220px-%C4%8Crna_kuhinj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90" y="235239"/>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187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pef.uni-lj.si/gorani/slike_N&amp;T_4&amp;5/petrolej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199" y="542925"/>
            <a:ext cx="41148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pohistvo-mobile.si/slike/ostale/pohistvo/svetila/HUBLOT/luci_svetila_hublo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987" y="542925"/>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0194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47fad2980124742eb3a1b2ef6477a9279f5fc26"/>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758</Words>
  <Application>Microsoft Office PowerPoint</Application>
  <PresentationFormat>Widescreen</PresentationFormat>
  <Paragraphs>44</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Officeova tema</vt:lpstr>
      <vt:lpstr>PRETEKLOST, SEDANJOST, PRIHODNOST </vt:lpstr>
      <vt:lpstr>PREDMETI NEKOČ IN DANES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čem se predmeti, ki jih uporabljamo danes, razlikujejo od tistih, ki smo jih videli na fotografijah? </vt:lpstr>
      <vt:lpstr>Kaj pa načrti za prihodnost? </vt:lpstr>
      <vt:lpstr>PowerPoint Presentation</vt:lpstr>
      <vt:lpstr>PowerPoint Presentation</vt:lpstr>
      <vt:lpstr>PowerPoint Presentation</vt:lpstr>
      <vt:lpstr>Sodobno kmetijstvo v prihodnosti …</vt:lpstr>
      <vt:lpstr>Razmisli o dogodku, ki se ti je zgodil v preteklosti.   Tudi tisto, kar se vam je zgodilo včeraj, je že preteklost.</vt:lpstr>
      <vt:lpstr>Čas, v katerem živimo, imenujemo sedanjost.</vt:lpstr>
      <vt:lpstr>Kar se bo šele zgodilo pa imenujemo prihodnost. </vt:lpstr>
      <vt:lpstr>Preberi si besedilo v učbeniku na strani 80.   Dogodke iz preteklost lahko prikažemo s časovnim trakom. Oglej si fotografije na strani 80 in 81. Katera fotografija prikazuje najstarejše dogajanje? Katera fotografija prikazuje najmlajši dogodek? Kako so razporejene fotografije?  Dogodke iz preteklosti lahko razvrstimo glede na čas nastanka enega za drugim. Takšen prikaz imenujemo časovni trak.  </vt:lpstr>
      <vt:lpstr>Zapis v zvezek:  Preteklost, sedanjost, prihodnost  Čas, ki je minil, imenujemo preteklost. Čas, v katerem živimo, imenujemo sedanjost. Kar se bo šele zgodilo, imenujemo prihodnost. Nekateri dogodki v preteklosti so se zgodili že pred mnogimi leti. Drugi dogodki so se zgodili pred tednom dni ali morda včeraj.  Dogodke iz preteklosti lahko prikažemo tako, da jih razvrstimo glede na čas nastanka enega za drugim. Takšen prikaz imenujemo časovni trak.  </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viz15</dc:creator>
  <cp:lastModifiedBy>Vanja</cp:lastModifiedBy>
  <cp:revision>29</cp:revision>
  <dcterms:created xsi:type="dcterms:W3CDTF">2016-02-26T07:32:08Z</dcterms:created>
  <dcterms:modified xsi:type="dcterms:W3CDTF">2020-05-05T10:35:02Z</dcterms:modified>
</cp:coreProperties>
</file>