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8" r:id="rId3"/>
    <p:sldId id="269" r:id="rId4"/>
    <p:sldId id="279" r:id="rId5"/>
    <p:sldId id="270" r:id="rId6"/>
    <p:sldId id="280" r:id="rId7"/>
    <p:sldId id="271" r:id="rId8"/>
    <p:sldId id="281" r:id="rId9"/>
    <p:sldId id="275" r:id="rId10"/>
    <p:sldId id="277" r:id="rId11"/>
    <p:sldId id="282" r:id="rId12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7A7"/>
    <a:srgbClr val="96F276"/>
    <a:srgbClr val="DD8CFE"/>
    <a:srgbClr val="E7A7DE"/>
    <a:srgbClr val="5DD5FF"/>
    <a:srgbClr val="E7B5B1"/>
    <a:srgbClr val="C0E3EE"/>
    <a:srgbClr val="FDC3F6"/>
    <a:srgbClr val="FF3300"/>
    <a:srgbClr val="F4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geZgoSjuk&amp;list=PL65FE275050541C2B" TargetMode="External"/><Relationship Id="rId2" Type="http://schemas.openxmlformats.org/officeDocument/2006/relationships/hyperlink" Target="https://www.youtube.com/watch?v=rOjHhS5Mt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gFNaGYEs8" TargetMode="External"/><Relationship Id="rId2" Type="http://schemas.openxmlformats.org/officeDocument/2006/relationships/hyperlink" Target="https://www.youtube.com/watch?v=AtfsQEoGnK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uwtsh7tmta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h7-VJ4bl0&amp;list=PLwBJCiV2fRNnPSwmw8cph9AdbXcIRTQhq&amp;index=13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Y1xs_xPb46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rYEDA3JcQqw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6xoifznoZ8" TargetMode="External"/><Relationship Id="rId2" Type="http://schemas.openxmlformats.org/officeDocument/2006/relationships/hyperlink" Target="https://www.youtube.com/watch?v=RPfFhfSuUZ4&amp;list=PL8F6B0753B2CCA1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648" y="509452"/>
            <a:ext cx="11855395" cy="1272062"/>
          </a:xfrm>
        </p:spPr>
        <p:txBody>
          <a:bodyPr>
            <a:noAutofit/>
          </a:bodyPr>
          <a:lstStyle/>
          <a:p>
            <a:r>
              <a:rPr lang="sl-SI" sz="6600" dirty="0">
                <a:latin typeface="Comic Sans MS" panose="030F0702030302020204" pitchFamily="66" charset="0"/>
              </a:rPr>
              <a:t>RAZLIČNE ZVRSTI GLASBE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7589520" y="5003074"/>
            <a:ext cx="522514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9463F-E612-4D12-8455-3BA00CD7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49" y="4610701"/>
            <a:ext cx="2165766" cy="2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138C1A-C9D9-4285-B3D9-5B0576B3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39" y="1619416"/>
            <a:ext cx="2483647" cy="24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EC8E39D-225A-4ABF-99D3-A5A4933A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72" y="4529168"/>
            <a:ext cx="2328832" cy="23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1ABF3A9-E1BE-42B9-AF0A-7C3E5086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25" y="1328730"/>
            <a:ext cx="3200438" cy="32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1F904231-6C10-462D-9056-6C7D98A9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82" y="3996760"/>
            <a:ext cx="2908776" cy="29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6A9001A-BAAB-4A0B-B6F1-1363640D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86" y="1579468"/>
            <a:ext cx="2629855" cy="26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E6470E1-59D1-4BF6-A93F-758D0A96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8" y="1671520"/>
            <a:ext cx="2794908" cy="27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lak 7"/>
          <p:cNvSpPr/>
          <p:nvPr/>
        </p:nvSpPr>
        <p:spPr>
          <a:xfrm rot="231432">
            <a:off x="4381856" y="1839613"/>
            <a:ext cx="3278777" cy="1850693"/>
          </a:xfrm>
          <a:prstGeom prst="cloudCallout">
            <a:avLst>
              <a:gd name="adj1" fmla="val -35433"/>
              <a:gd name="adj2" fmla="val 839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837713" y="6492240"/>
            <a:ext cx="391887" cy="26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3674856" y="6143770"/>
            <a:ext cx="697006" cy="4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/>
          <p:cNvSpPr/>
          <p:nvPr/>
        </p:nvSpPr>
        <p:spPr>
          <a:xfrm>
            <a:off x="4371862" y="2424998"/>
            <a:ext cx="33473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SPOZNALI SMO</a:t>
            </a:r>
            <a:endParaRPr lang="sl-SI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323321" y="3558217"/>
            <a:ext cx="1110342" cy="118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4" name="Skupina 13"/>
          <p:cNvGrpSpPr/>
          <p:nvPr/>
        </p:nvGrpSpPr>
        <p:grpSpPr>
          <a:xfrm>
            <a:off x="265672" y="406803"/>
            <a:ext cx="3252459" cy="529472"/>
            <a:chOff x="3446750" y="508965"/>
            <a:chExt cx="4751513" cy="621628"/>
          </a:xfrm>
        </p:grpSpPr>
        <p:sp>
          <p:nvSpPr>
            <p:cNvPr id="15" name="Zaobljeni pravokotnik 14"/>
            <p:cNvSpPr/>
            <p:nvPr/>
          </p:nvSpPr>
          <p:spPr>
            <a:xfrm>
              <a:off x="3526070" y="516511"/>
              <a:ext cx="4672193" cy="614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ravokotnik 15"/>
            <p:cNvSpPr/>
            <p:nvPr/>
          </p:nvSpPr>
          <p:spPr>
            <a:xfrm>
              <a:off x="3446750" y="508965"/>
              <a:ext cx="475151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KLASIČNA GLASBA</a:t>
              </a:r>
              <a:endPara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-807352" y="4474355"/>
            <a:ext cx="6554304" cy="523220"/>
            <a:chOff x="3342718" y="510710"/>
            <a:chExt cx="6554304" cy="523220"/>
          </a:xfrm>
        </p:grpSpPr>
        <p:sp>
          <p:nvSpPr>
            <p:cNvPr id="18" name="Zaobljeni pravokotnik 17"/>
            <p:cNvSpPr/>
            <p:nvPr/>
          </p:nvSpPr>
          <p:spPr>
            <a:xfrm>
              <a:off x="4219580" y="516511"/>
              <a:ext cx="4751897" cy="5174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342718" y="510710"/>
              <a:ext cx="65543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NARODNO - ZABAVNA GLASBA</a:t>
              </a:r>
              <a:endPara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830524" y="413055"/>
            <a:ext cx="6554304" cy="523220"/>
            <a:chOff x="3342718" y="510710"/>
            <a:chExt cx="6554304" cy="523220"/>
          </a:xfrm>
        </p:grpSpPr>
        <p:sp>
          <p:nvSpPr>
            <p:cNvPr id="21" name="Zaobljeni pravokotnik 20"/>
            <p:cNvSpPr/>
            <p:nvPr/>
          </p:nvSpPr>
          <p:spPr>
            <a:xfrm>
              <a:off x="4878608" y="516511"/>
              <a:ext cx="3465852" cy="5174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" name="Pravokotnik 21"/>
            <p:cNvSpPr/>
            <p:nvPr/>
          </p:nvSpPr>
          <p:spPr>
            <a:xfrm>
              <a:off x="3342718" y="510710"/>
              <a:ext cx="65543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ZABAVNA GLASBA</a:t>
              </a:r>
              <a:endPara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901192" y="4425134"/>
            <a:ext cx="6554304" cy="523220"/>
            <a:chOff x="3342718" y="510710"/>
            <a:chExt cx="6554304" cy="523220"/>
          </a:xfrm>
        </p:grpSpPr>
        <p:sp>
          <p:nvSpPr>
            <p:cNvPr id="25" name="Zaobljeni pravokotnik 24"/>
            <p:cNvSpPr/>
            <p:nvPr/>
          </p:nvSpPr>
          <p:spPr>
            <a:xfrm>
              <a:off x="5444505" y="516511"/>
              <a:ext cx="2325190" cy="5174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Pravokotnik 25"/>
            <p:cNvSpPr/>
            <p:nvPr/>
          </p:nvSpPr>
          <p:spPr>
            <a:xfrm>
              <a:off x="3342718" y="510710"/>
              <a:ext cx="65543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JAZZ GLASBA</a:t>
              </a:r>
              <a:endPara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Leva puščica 10"/>
          <p:cNvSpPr/>
          <p:nvPr/>
        </p:nvSpPr>
        <p:spPr>
          <a:xfrm rot="2499558">
            <a:off x="2978330" y="1536045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a puščica 26"/>
          <p:cNvSpPr/>
          <p:nvPr/>
        </p:nvSpPr>
        <p:spPr>
          <a:xfrm rot="8109651">
            <a:off x="7443608" y="1551340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Leva puščica 27"/>
          <p:cNvSpPr/>
          <p:nvPr/>
        </p:nvSpPr>
        <p:spPr>
          <a:xfrm rot="13452013">
            <a:off x="7334125" y="3770604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Leva puščica 28"/>
          <p:cNvSpPr/>
          <p:nvPr/>
        </p:nvSpPr>
        <p:spPr>
          <a:xfrm rot="19008413">
            <a:off x="2922347" y="3657762"/>
            <a:ext cx="1645920" cy="293004"/>
          </a:xfrm>
          <a:prstGeom prst="leftArrow">
            <a:avLst/>
          </a:prstGeom>
          <a:solidFill>
            <a:srgbClr val="BCF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1" name="Picture 2" descr="simfonicni-orkester Imago Sloveni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2" y="1056767"/>
            <a:ext cx="2717374" cy="180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Trubadurji - Veselica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49" y="5108995"/>
            <a:ext cx="2475701" cy="164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Every Ariana Grande Song, Ranked: Critic's Picks | Bill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21" y="1174520"/>
            <a:ext cx="2946191" cy="166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talian Swing and Jazz Band - Hire A Live Band | Scarlet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46" y="4997094"/>
            <a:ext cx="1768996" cy="176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07B4FAC-81A3-4ACF-AD25-0613D986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32" y="169534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8A4A7-F77D-405B-8604-B1687732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94" y="142525"/>
            <a:ext cx="10515600" cy="1325563"/>
          </a:xfrm>
        </p:spPr>
        <p:txBody>
          <a:bodyPr/>
          <a:lstStyle/>
          <a:p>
            <a:r>
              <a:rPr lang="sl-SI" dirty="0"/>
              <a:t>Katera je pa tvoj najljubša glasba?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05EC-FBA2-4C8C-94A6-0B11BE83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3" y="1857156"/>
            <a:ext cx="7567569" cy="346731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 delovnem zvezku reši stran 37. </a:t>
            </a:r>
          </a:p>
        </p:txBody>
      </p:sp>
    </p:spTree>
    <p:extLst>
      <p:ext uri="{BB962C8B-B14F-4D97-AF65-F5344CB8AC3E}">
        <p14:creationId xmlns:p14="http://schemas.microsoft.com/office/powerpoint/2010/main" val="40679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27DC-CFD2-422A-9D82-CD4F049E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Klasična glasba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2C8B-AE8B-4C09-93F5-CB14CC51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038413" cy="4541619"/>
          </a:xfrm>
        </p:spPr>
        <p:txBody>
          <a:bodyPr>
            <a:normAutofit fontScale="85000" lnSpcReduction="20000"/>
          </a:bodyPr>
          <a:lstStyle/>
          <a:p>
            <a:r>
              <a:rPr lang="sl-SI" sz="3200" dirty="0"/>
              <a:t>Igra jo orkester z veliko instrumenti, vodi jih dirigent. Na to glasbo plešejo tudi baletniki. Klasično glasbo lahko poslušamo na koncertih.</a:t>
            </a:r>
          </a:p>
          <a:p>
            <a:endParaRPr lang="sl-SI" sz="3200" dirty="0"/>
          </a:p>
          <a:p>
            <a:r>
              <a:rPr lang="sl-SI" sz="3200" dirty="0"/>
              <a:t>Oglej si del koncerta klasične glasbe: </a:t>
            </a:r>
          </a:p>
          <a:p>
            <a:pPr marL="0" indent="0">
              <a:buNone/>
            </a:pPr>
            <a:r>
              <a:rPr lang="sl-SI" sz="3200" dirty="0">
                <a:hlinkClick r:id="rId2"/>
              </a:rPr>
              <a:t>https://www.youtube.com/watch?v=rOjHhS5MtvA</a:t>
            </a: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/>
              <a:t>Dmitrij Šostakovič – Baletni valček </a:t>
            </a:r>
          </a:p>
          <a:p>
            <a:r>
              <a:rPr lang="sl-SI" sz="3200" dirty="0">
                <a:hlinkClick r:id="rId3"/>
              </a:rPr>
              <a:t>https://www.youtube.com/watch?v=SmgeZgoSjuk&amp;list=PL65FE275050541C2B</a:t>
            </a:r>
            <a:endParaRPr lang="sl-SI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E3EBE8-D0E6-410B-989F-10BB12E4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47" y="15335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2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837713" y="6492240"/>
            <a:ext cx="391887" cy="26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3674856" y="6143770"/>
            <a:ext cx="697006" cy="4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9" name="Skupina 8"/>
          <p:cNvGrpSpPr/>
          <p:nvPr/>
        </p:nvGrpSpPr>
        <p:grpSpPr>
          <a:xfrm>
            <a:off x="3595536" y="365476"/>
            <a:ext cx="4751513" cy="646331"/>
            <a:chOff x="3446750" y="508965"/>
            <a:chExt cx="4751513" cy="646331"/>
          </a:xfrm>
        </p:grpSpPr>
        <p:sp>
          <p:nvSpPr>
            <p:cNvPr id="4" name="Zaobljeni pravokotnik 3"/>
            <p:cNvSpPr/>
            <p:nvPr/>
          </p:nvSpPr>
          <p:spPr>
            <a:xfrm>
              <a:off x="3526070" y="516511"/>
              <a:ext cx="4672193" cy="614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/>
            <p:cNvSpPr/>
            <p:nvPr/>
          </p:nvSpPr>
          <p:spPr>
            <a:xfrm>
              <a:off x="3446750" y="508965"/>
              <a:ext cx="47515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KLASIČNA GLASBA</a:t>
              </a:r>
              <a:endPara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84495" y="1055243"/>
            <a:ext cx="3001282" cy="585656"/>
            <a:chOff x="774938" y="3289197"/>
            <a:chExt cx="3001282" cy="585656"/>
          </a:xfrm>
        </p:grpSpPr>
        <p:sp>
          <p:nvSpPr>
            <p:cNvPr id="26" name="Zaobljeni pravokotnik 25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FDC3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ORKESTER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0" y="5306138"/>
            <a:ext cx="3001282" cy="585656"/>
            <a:chOff x="774938" y="3289197"/>
            <a:chExt cx="3001282" cy="585656"/>
          </a:xfrm>
        </p:grpSpPr>
        <p:sp>
          <p:nvSpPr>
            <p:cNvPr id="52" name="Zaobljeni pravokotnik 51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96F2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Pravokotnik 52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DIRIGENT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3797451" y="2755598"/>
            <a:ext cx="3001282" cy="585656"/>
            <a:chOff x="774938" y="3289197"/>
            <a:chExt cx="3001282" cy="585656"/>
          </a:xfrm>
        </p:grpSpPr>
        <p:sp>
          <p:nvSpPr>
            <p:cNvPr id="58" name="Zaobljeni pravokotnik 57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5DD5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Pravokotnik 58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BALET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50" name="Picture 2" descr="simfonicni-orkester Imago Sloveni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609"/>
            <a:ext cx="3978221" cy="2639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4" name="Picture 6" descr="BLUE CYCLE ZAGREB PHILHARMONIC ORCHESTRA DAVID DANZMAYR conduct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05" y="4391733"/>
            <a:ext cx="3614641" cy="241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voletna čestitka. Nina Noč. Lepe in mirne praznike. | Parada pl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60" y="1745973"/>
            <a:ext cx="2604906" cy="260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voletni koncert na Dunaju bo spomnil na Beethovnov jubilej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8" y="3748359"/>
            <a:ext cx="3009492" cy="300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Skupina 66"/>
          <p:cNvGrpSpPr/>
          <p:nvPr/>
        </p:nvGrpSpPr>
        <p:grpSpPr>
          <a:xfrm>
            <a:off x="9095543" y="3106434"/>
            <a:ext cx="3001282" cy="585656"/>
            <a:chOff x="774938" y="3289197"/>
            <a:chExt cx="3001282" cy="585656"/>
          </a:xfrm>
        </p:grpSpPr>
        <p:sp>
          <p:nvSpPr>
            <p:cNvPr id="68" name="Zaobljeni pravokotnik 67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DD8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9" name="Pravokotnik 68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KONCERTI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3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27DC-CFD2-422A-9D82-CD4F049E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Narodno - zabavna glasba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2C8B-AE8B-4C09-93F5-CB14CC51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41067" cy="4541619"/>
          </a:xfrm>
        </p:spPr>
        <p:txBody>
          <a:bodyPr>
            <a:normAutofit fontScale="70000" lnSpcReduction="20000"/>
          </a:bodyPr>
          <a:lstStyle/>
          <a:p>
            <a:r>
              <a:rPr lang="sl-SI" sz="3200" dirty="0"/>
              <a:t>To glasbo igra ansambel (4 – 6 glasbenikov igra na klarinet, trobento, kitaro, tubo, harmoniko …). Pesem pojejo vsi ali pa solist. Glasbeniki so po navadi oblečeni v narodne noše. Narodno – zabavno glasbo lahko slišimo na veselicah. </a:t>
            </a:r>
          </a:p>
          <a:p>
            <a:endParaRPr lang="sl-SI" sz="3200" dirty="0"/>
          </a:p>
          <a:p>
            <a:r>
              <a:rPr lang="sl-SI" dirty="0"/>
              <a:t>ANSAMBEL LOJZETA SLAKA: V DOLINI TIHI:</a:t>
            </a:r>
            <a:r>
              <a:rPr lang="sl-SI" sz="3200" dirty="0" err="1">
                <a:hlinkClick r:id="rId2"/>
              </a:rPr>
              <a:t>https</a:t>
            </a:r>
            <a:r>
              <a:rPr lang="sl-SI" sz="3200" dirty="0">
                <a:hlinkClick r:id="rId2"/>
              </a:rPr>
              <a:t>://www.youtube.com/watch?v=AtfsQEoGnKM</a:t>
            </a: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r>
              <a:rPr lang="sv-SE" dirty="0"/>
              <a:t>Ansambel bratov Avsenik - Na Golici</a:t>
            </a:r>
          </a:p>
          <a:p>
            <a:pPr marL="0" indent="0">
              <a:buNone/>
            </a:pPr>
            <a:r>
              <a:rPr lang="sl-SI" sz="3200" dirty="0">
                <a:hlinkClick r:id="rId3"/>
              </a:rPr>
              <a:t>https://www.youtube.com/watch?v=r7gFNaGYEs8</a:t>
            </a:r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Narodno – zabavna glasba se je zadnje čase „modernizirala“ (pridih drugih zvrsti, mladi ansambli, hitrejši ritmi …):  </a:t>
            </a:r>
          </a:p>
          <a:p>
            <a:pPr marL="0" indent="0">
              <a:buNone/>
            </a:pPr>
            <a:r>
              <a:rPr lang="sl-SI" sz="3200" dirty="0">
                <a:hlinkClick r:id="rId4"/>
              </a:rPr>
              <a:t>https://www.youtube.com/watch?v=uwtsh7tmtaw</a:t>
            </a:r>
            <a:endParaRPr lang="sl-SI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CE8C8D-38FD-4CDF-AB2B-4466247C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95468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7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837713" y="6492240"/>
            <a:ext cx="391887" cy="26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3674856" y="6143770"/>
            <a:ext cx="697006" cy="4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9" name="Skupina 8"/>
          <p:cNvGrpSpPr/>
          <p:nvPr/>
        </p:nvGrpSpPr>
        <p:grpSpPr>
          <a:xfrm>
            <a:off x="2835972" y="356961"/>
            <a:ext cx="6554304" cy="646331"/>
            <a:chOff x="3342718" y="510710"/>
            <a:chExt cx="6554304" cy="646331"/>
          </a:xfrm>
        </p:grpSpPr>
        <p:sp>
          <p:nvSpPr>
            <p:cNvPr id="4" name="Zaobljeni pravokotnik 3"/>
            <p:cNvSpPr/>
            <p:nvPr/>
          </p:nvSpPr>
          <p:spPr>
            <a:xfrm>
              <a:off x="3526070" y="516511"/>
              <a:ext cx="6187601" cy="614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/>
            <p:cNvSpPr/>
            <p:nvPr/>
          </p:nvSpPr>
          <p:spPr>
            <a:xfrm>
              <a:off x="3342718" y="510710"/>
              <a:ext cx="65543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NARODNO - ZABAVNA GLASBA</a:t>
              </a:r>
              <a:endPara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84495" y="1055243"/>
            <a:ext cx="3001282" cy="585656"/>
            <a:chOff x="774938" y="3289197"/>
            <a:chExt cx="3001282" cy="585656"/>
          </a:xfrm>
        </p:grpSpPr>
        <p:sp>
          <p:nvSpPr>
            <p:cNvPr id="26" name="Zaobljeni pravokotnik 25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FDC3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ANSAMBEL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8761476" y="4271393"/>
            <a:ext cx="3105601" cy="584775"/>
            <a:chOff x="1055113" y="3290078"/>
            <a:chExt cx="3105601" cy="584775"/>
          </a:xfrm>
        </p:grpSpPr>
        <p:sp>
          <p:nvSpPr>
            <p:cNvPr id="52" name="Zaobljeni pravokotnik 51"/>
            <p:cNvSpPr/>
            <p:nvPr/>
          </p:nvSpPr>
          <p:spPr>
            <a:xfrm>
              <a:off x="1055113" y="3290078"/>
              <a:ext cx="3105601" cy="584775"/>
            </a:xfrm>
            <a:prstGeom prst="roundRect">
              <a:avLst/>
            </a:prstGeom>
            <a:solidFill>
              <a:srgbClr val="96F2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Pravokotnik 52"/>
            <p:cNvSpPr/>
            <p:nvPr/>
          </p:nvSpPr>
          <p:spPr>
            <a:xfrm>
              <a:off x="1082913" y="3290078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NARODNA NOŠA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4660628" y="1174638"/>
            <a:ext cx="3001282" cy="584775"/>
            <a:chOff x="915026" y="3290078"/>
            <a:chExt cx="3001282" cy="584775"/>
          </a:xfrm>
        </p:grpSpPr>
        <p:sp>
          <p:nvSpPr>
            <p:cNvPr id="58" name="Zaobljeni pravokotnik 57"/>
            <p:cNvSpPr/>
            <p:nvPr/>
          </p:nvSpPr>
          <p:spPr>
            <a:xfrm>
              <a:off x="1055114" y="3290078"/>
              <a:ext cx="2721106" cy="584775"/>
            </a:xfrm>
            <a:prstGeom prst="roundRect">
              <a:avLst/>
            </a:prstGeom>
            <a:solidFill>
              <a:srgbClr val="5DD5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Pravokotnik 58"/>
            <p:cNvSpPr/>
            <p:nvPr/>
          </p:nvSpPr>
          <p:spPr>
            <a:xfrm>
              <a:off x="915026" y="3290078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SKUPNO PETJE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pSp>
        <p:nvGrpSpPr>
          <p:cNvPr id="67" name="Skupina 66"/>
          <p:cNvGrpSpPr/>
          <p:nvPr/>
        </p:nvGrpSpPr>
        <p:grpSpPr>
          <a:xfrm>
            <a:off x="8027367" y="1157244"/>
            <a:ext cx="3001282" cy="585656"/>
            <a:chOff x="774938" y="3289197"/>
            <a:chExt cx="3001282" cy="585656"/>
          </a:xfrm>
        </p:grpSpPr>
        <p:sp>
          <p:nvSpPr>
            <p:cNvPr id="68" name="Zaobljeni pravokotnik 67"/>
            <p:cNvSpPr/>
            <p:nvPr/>
          </p:nvSpPr>
          <p:spPr>
            <a:xfrm>
              <a:off x="1055114" y="3290078"/>
              <a:ext cx="2440930" cy="584775"/>
            </a:xfrm>
            <a:prstGeom prst="roundRect">
              <a:avLst/>
            </a:prstGeom>
            <a:solidFill>
              <a:srgbClr val="DD8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9" name="Pravokotnik 68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SOLIST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76" name="Picture 4" descr="Trubadurji - Veselica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919"/>
            <a:ext cx="4036423" cy="268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1" y="4535261"/>
            <a:ext cx="456110" cy="2168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80" name="Picture 8" descr="Trobenta Bb Yamaha YTR-831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558" y="5259278"/>
            <a:ext cx="2168435" cy="7204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RDOBA C1 SP PROTEGE klasična kitara | M4 Music Sto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58" y="4535262"/>
            <a:ext cx="880736" cy="2168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UBA Bb YAMAHA YBB-105 | Glasbila in oprema - Last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33" y="4535261"/>
            <a:ext cx="1170954" cy="2168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Zupan Alpe IVD Harmonika GCFBb – Thomann United Sta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62" y="4996025"/>
            <a:ext cx="2078174" cy="1246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urberški festival spet polni narodno-zabavno »skrinjo«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79" y="1830783"/>
            <a:ext cx="3771891" cy="251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iatonična harmonika - Wikipedija, prosta enciklopedi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43" y="1803073"/>
            <a:ext cx="2562529" cy="245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Galerija - Slovenska noš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88" y="4302395"/>
            <a:ext cx="1898940" cy="250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Galerija - 2013-08-07_16-27-58narodna_nos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38" y="4996025"/>
            <a:ext cx="1333935" cy="1881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klobuk Pajk narodna noša - Klobuk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04" y="5402229"/>
            <a:ext cx="1727164" cy="98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49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50F1B2-6A68-42E9-B3F5-86511519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Zabavna glasba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90E41-2874-4197-916A-7B2D10F1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8" y="1827918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V zabavni glasbi skupina šteje od 4 do 8 članov. Večkrat imajo solista. Igrajo na bobne, bas kitare, električne kitare … </a:t>
            </a:r>
          </a:p>
          <a:p>
            <a:r>
              <a:rPr lang="sl-SI" dirty="0"/>
              <a:t>To glasbo lahko vsak dan slišimo na večini radijskih postaj. 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r>
              <a:rPr lang="sl-SI" dirty="0"/>
              <a:t>Nude - Najlepša pesem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https://www.youtube.com/watch?v=bgh7-VJ4bl0&amp;list=PLwBJCiV2fRNnPSwmw8cph9AdbXcIRTQhq&amp;index=13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One </a:t>
            </a:r>
            <a:r>
              <a:rPr lang="sl-SI" dirty="0" err="1"/>
              <a:t>Direction</a:t>
            </a:r>
            <a:r>
              <a:rPr lang="sl-SI" dirty="0"/>
              <a:t> – One </a:t>
            </a:r>
            <a:r>
              <a:rPr lang="sl-SI" dirty="0" err="1"/>
              <a:t>thing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https://www.youtube.com/watch?v=Y1xs_xPb46M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en-US" dirty="0"/>
              <a:t>Adele - Rolling in the Deep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https://www.youtube.com/watch?v=rYEDA3JcQqw</a:t>
            </a:r>
            <a:endParaRPr lang="sl-SI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2311676-6DB7-4AE0-A731-6306A599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32" y="2471521"/>
            <a:ext cx="2232858" cy="22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4E99940-4BBA-40B8-A3F0-D1F643F5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55" y="4053293"/>
            <a:ext cx="2253024" cy="2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EA2ACCA-9807-4EA5-93AB-4C822FF3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354" y="336327"/>
            <a:ext cx="2253025" cy="22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5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837713" y="6492240"/>
            <a:ext cx="391887" cy="26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3674856" y="6143770"/>
            <a:ext cx="697006" cy="4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9" name="Skupina 8"/>
          <p:cNvGrpSpPr/>
          <p:nvPr/>
        </p:nvGrpSpPr>
        <p:grpSpPr>
          <a:xfrm>
            <a:off x="2835972" y="356961"/>
            <a:ext cx="6554304" cy="646331"/>
            <a:chOff x="3342718" y="510710"/>
            <a:chExt cx="6554304" cy="646331"/>
          </a:xfrm>
        </p:grpSpPr>
        <p:sp>
          <p:nvSpPr>
            <p:cNvPr id="4" name="Zaobljeni pravokotnik 3"/>
            <p:cNvSpPr/>
            <p:nvPr/>
          </p:nvSpPr>
          <p:spPr>
            <a:xfrm>
              <a:off x="4425603" y="516511"/>
              <a:ext cx="4327886" cy="614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/>
            <p:cNvSpPr/>
            <p:nvPr/>
          </p:nvSpPr>
          <p:spPr>
            <a:xfrm>
              <a:off x="3342718" y="510710"/>
              <a:ext cx="65543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ZABAVNA GLASBA</a:t>
              </a:r>
              <a:endPara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04412" y="1455199"/>
            <a:ext cx="3001282" cy="585656"/>
            <a:chOff x="774938" y="3289197"/>
            <a:chExt cx="3001282" cy="585656"/>
          </a:xfrm>
        </p:grpSpPr>
        <p:sp>
          <p:nvSpPr>
            <p:cNvPr id="26" name="Zaobljeni pravokotnik 25"/>
            <p:cNvSpPr/>
            <p:nvPr/>
          </p:nvSpPr>
          <p:spPr>
            <a:xfrm>
              <a:off x="1308017" y="3290078"/>
              <a:ext cx="1918398" cy="584775"/>
            </a:xfrm>
            <a:prstGeom prst="roundRect">
              <a:avLst/>
            </a:prstGeom>
            <a:solidFill>
              <a:srgbClr val="FDC3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774938" y="3289197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SKUPINA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7357544" y="3919803"/>
            <a:ext cx="3001282" cy="584775"/>
            <a:chOff x="1082913" y="3290078"/>
            <a:chExt cx="3001282" cy="584775"/>
          </a:xfrm>
        </p:grpSpPr>
        <p:sp>
          <p:nvSpPr>
            <p:cNvPr id="52" name="Zaobljeni pravokotnik 51"/>
            <p:cNvSpPr/>
            <p:nvPr/>
          </p:nvSpPr>
          <p:spPr>
            <a:xfrm>
              <a:off x="1391117" y="3290078"/>
              <a:ext cx="2361209" cy="584775"/>
            </a:xfrm>
            <a:prstGeom prst="roundRect">
              <a:avLst/>
            </a:prstGeom>
            <a:solidFill>
              <a:srgbClr val="96F2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Pravokotnik 52"/>
            <p:cNvSpPr/>
            <p:nvPr/>
          </p:nvSpPr>
          <p:spPr>
            <a:xfrm>
              <a:off x="1082913" y="3290078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POP PLES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4073166" y="1462976"/>
            <a:ext cx="3001282" cy="584775"/>
            <a:chOff x="915026" y="3290078"/>
            <a:chExt cx="3001282" cy="584775"/>
          </a:xfrm>
        </p:grpSpPr>
        <p:sp>
          <p:nvSpPr>
            <p:cNvPr id="58" name="Zaobljeni pravokotnik 57"/>
            <p:cNvSpPr/>
            <p:nvPr/>
          </p:nvSpPr>
          <p:spPr>
            <a:xfrm>
              <a:off x="1055114" y="3290078"/>
              <a:ext cx="2721106" cy="584775"/>
            </a:xfrm>
            <a:prstGeom prst="roundRect">
              <a:avLst/>
            </a:prstGeom>
            <a:solidFill>
              <a:srgbClr val="5DD5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Pravokotnik 58"/>
            <p:cNvSpPr/>
            <p:nvPr/>
          </p:nvSpPr>
          <p:spPr>
            <a:xfrm>
              <a:off x="915026" y="3290078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PEVEC/PEVKA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098" name="Picture 2" descr="BTS (방탄소년단) 'N.O' Official MV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3" y="4436709"/>
            <a:ext cx="3900485" cy="219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ne Direction has been hinting all along that their reunion 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6" y="2218111"/>
            <a:ext cx="3964214" cy="208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very Ariana Grande Song, Ranked: Critic's Picks | Bill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6" y="2258734"/>
            <a:ext cx="2946191" cy="166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side Ed Sheeran's ridiculously star-studded new 'Collaboration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57" y="4096790"/>
            <a:ext cx="2956829" cy="1967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earl Roadshow 5-piece Complete Drum Set with Cymbals - Rock, Je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61" y="1455199"/>
            <a:ext cx="2779233" cy="2160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08" y="1455199"/>
            <a:ext cx="1107096" cy="3075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16" name="Picture 20" descr="K-pop dance classes oversubscribed in Britain amid growing popular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86" y="4658705"/>
            <a:ext cx="3358902" cy="20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50F1B2-6A68-42E9-B3F5-86511519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Jazz (</a:t>
            </a:r>
            <a:r>
              <a:rPr lang="sl-SI" dirty="0" err="1"/>
              <a:t>džes</a:t>
            </a:r>
            <a:r>
              <a:rPr lang="sl-SI" dirty="0"/>
              <a:t>) glasba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90E41-2874-4197-916A-7B2D10F1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8" y="1827918"/>
            <a:ext cx="7794071" cy="4351338"/>
          </a:xfrm>
        </p:spPr>
        <p:txBody>
          <a:bodyPr>
            <a:normAutofit fontScale="85000" lnSpcReduction="10000"/>
          </a:bodyPr>
          <a:lstStyle/>
          <a:p>
            <a:r>
              <a:rPr lang="sl-SI" dirty="0"/>
              <a:t>Igrajo ga ansambli, v katerih je od 3 do 10 ljudi. Igrajo na saksofone, trobente, bobne in kontrabas.</a:t>
            </a:r>
          </a:p>
          <a:p>
            <a:r>
              <a:rPr lang="sl-SI" dirty="0"/>
              <a:t>Jazz ni glasba za ples. Slišimo ga lahko v posebnih klubih.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Miles Davis - Freddie </a:t>
            </a:r>
            <a:r>
              <a:rPr lang="sl-SI" dirty="0" err="1"/>
              <a:t>Freeloader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https://www.youtube.com/watch?v=RPfFhfSuUZ4&amp;list=PL8F6B0753B2CCA128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Charlie Parker - </a:t>
            </a:r>
            <a:r>
              <a:rPr lang="sl-SI" dirty="0" err="1"/>
              <a:t>Bilijevo</a:t>
            </a:r>
            <a:r>
              <a:rPr lang="sl-SI" dirty="0"/>
              <a:t> poskakovanje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https://www.youtube.com/watch?v=a6xoifznoZ8</a:t>
            </a:r>
            <a:endParaRPr lang="sl-SI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E6BF58E-A876-4E69-BD71-282C8BEA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91" y="1974612"/>
            <a:ext cx="2908776" cy="29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5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Client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837713" y="6492240"/>
            <a:ext cx="391887" cy="26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/>
          <p:cNvSpPr/>
          <p:nvPr/>
        </p:nvSpPr>
        <p:spPr>
          <a:xfrm>
            <a:off x="3674856" y="6143770"/>
            <a:ext cx="697006" cy="481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9" name="Skupina 8"/>
          <p:cNvGrpSpPr/>
          <p:nvPr/>
        </p:nvGrpSpPr>
        <p:grpSpPr>
          <a:xfrm>
            <a:off x="2835972" y="356961"/>
            <a:ext cx="6554304" cy="646331"/>
            <a:chOff x="3342718" y="510710"/>
            <a:chExt cx="6554304" cy="646331"/>
          </a:xfrm>
        </p:grpSpPr>
        <p:sp>
          <p:nvSpPr>
            <p:cNvPr id="4" name="Zaobljeni pravokotnik 3"/>
            <p:cNvSpPr/>
            <p:nvPr/>
          </p:nvSpPr>
          <p:spPr>
            <a:xfrm>
              <a:off x="4425603" y="516511"/>
              <a:ext cx="4327886" cy="614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/>
            <p:cNvSpPr/>
            <p:nvPr/>
          </p:nvSpPr>
          <p:spPr>
            <a:xfrm>
              <a:off x="3342718" y="510710"/>
              <a:ext cx="65543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JAZZ GLASBA</a:t>
              </a:r>
              <a:endParaRPr lang="sl-SI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40735" y="1462975"/>
            <a:ext cx="3775813" cy="584775"/>
            <a:chOff x="783301" y="3290078"/>
            <a:chExt cx="3775813" cy="584775"/>
          </a:xfrm>
        </p:grpSpPr>
        <p:sp>
          <p:nvSpPr>
            <p:cNvPr id="26" name="Zaobljeni pravokotnik 25"/>
            <p:cNvSpPr/>
            <p:nvPr/>
          </p:nvSpPr>
          <p:spPr>
            <a:xfrm>
              <a:off x="935702" y="3290078"/>
              <a:ext cx="3448078" cy="584775"/>
            </a:xfrm>
            <a:prstGeom prst="roundRect">
              <a:avLst/>
            </a:prstGeom>
            <a:solidFill>
              <a:srgbClr val="FDC3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783301" y="3290078"/>
              <a:ext cx="377581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SKUPINA 3-10 LJUDI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8682605" y="1490046"/>
            <a:ext cx="3001282" cy="584775"/>
            <a:chOff x="1082913" y="3290078"/>
            <a:chExt cx="3001282" cy="584775"/>
          </a:xfrm>
        </p:grpSpPr>
        <p:sp>
          <p:nvSpPr>
            <p:cNvPr id="52" name="Zaobljeni pravokotnik 51"/>
            <p:cNvSpPr/>
            <p:nvPr/>
          </p:nvSpPr>
          <p:spPr>
            <a:xfrm>
              <a:off x="1391117" y="3290078"/>
              <a:ext cx="2361209" cy="584775"/>
            </a:xfrm>
            <a:prstGeom prst="roundRect">
              <a:avLst/>
            </a:prstGeom>
            <a:solidFill>
              <a:srgbClr val="96F2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Pravokotnik 52"/>
            <p:cNvSpPr/>
            <p:nvPr/>
          </p:nvSpPr>
          <p:spPr>
            <a:xfrm>
              <a:off x="1082913" y="3290078"/>
              <a:ext cx="30012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JAZZ KLUBI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AutoShape 4" descr="Fabrice Bollon Dirigent/Conductor/ Komponist/compos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2" name="Picture 2" descr="Italian Swing and Jazz Band - Hire A Live Band | Scarlet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0" y="2247040"/>
            <a:ext cx="3896730" cy="389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AMAHA saksofon ALT YAS-280 - Ceneje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49" y="1606959"/>
            <a:ext cx="1023198" cy="2277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Trobenta Bb Yamaha YTR-8310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4161" y="2367470"/>
            <a:ext cx="2277729" cy="756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bni Yamaha Rydeen Drum Kit With 22&quot; Kick Drum &amp; Cymbal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25" y="4233535"/>
            <a:ext cx="2283977" cy="1679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WA Allegro kontrabas vse velikosti | M4 Music St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7" y="2745823"/>
            <a:ext cx="1120691" cy="26515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eto 2014 | Jazz Velen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383" y="2247040"/>
            <a:ext cx="3709724" cy="20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ay's S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70" y="4476997"/>
            <a:ext cx="2991181" cy="22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11067</TotalTime>
  <Words>437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Officeova tema</vt:lpstr>
      <vt:lpstr>RAZLIČNE ZVRSTI GLASBE</vt:lpstr>
      <vt:lpstr>Klasična glasba</vt:lpstr>
      <vt:lpstr>PowerPoint Presentation</vt:lpstr>
      <vt:lpstr>Narodno - zabavna glasba</vt:lpstr>
      <vt:lpstr>PowerPoint Presentation</vt:lpstr>
      <vt:lpstr>Zabavna glasba</vt:lpstr>
      <vt:lpstr>PowerPoint Presentation</vt:lpstr>
      <vt:lpstr>Jazz (džes) glasba</vt:lpstr>
      <vt:lpstr>PowerPoint Presentation</vt:lpstr>
      <vt:lpstr>PowerPoint Presentation</vt:lpstr>
      <vt:lpstr>Katera je pa tvoj najljubša glasba?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Vanja</cp:lastModifiedBy>
  <cp:revision>216</cp:revision>
  <dcterms:modified xsi:type="dcterms:W3CDTF">2020-05-04T09:04:19Z</dcterms:modified>
</cp:coreProperties>
</file>