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DC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F0549D44-B036-4619-8524-48DD620CAD37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02661-F0F8-400B-B3E8-C758D09CA97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0281-61B7-4773-998D-FDF378A8D97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425D-8038-435A-AE98-1368BA077F5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ADCB7-FE3C-40B8-8C32-E1F21CEA0EE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2F9B9-98ED-491A-9B44-3307EB1E041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853EF-425E-47F9-AF88-3F6B5F1B750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6D8D8-BEF9-4679-9CED-71261D9529C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CC2E-CD6E-425D-B265-871446126A1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11035-B7EA-4106-97C9-D7318E50A3C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546F7-1085-4172-8CE9-66496198DE4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F1743-A900-48EE-B770-B8BEAE61705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D2A7443E-EC30-4F85-9E7C-43087A0226D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92150"/>
            <a:ext cx="7772400" cy="1008063"/>
          </a:xfrm>
        </p:spPr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LJUDSKA PRAVLJICA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773238"/>
            <a:ext cx="8642350" cy="482441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sl-SI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Pravljica je domišljijska pripoved.</a:t>
            </a:r>
          </a:p>
          <a:p>
            <a:pPr algn="l"/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l">
              <a:buFont typeface="Arial" pitchFamily="34" charset="0"/>
              <a:buChar char="•"/>
            </a:pPr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Ne govori o resničnih </a:t>
            </a:r>
          </a:p>
          <a:p>
            <a:pPr algn="l"/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dogodkih, dogaja se </a:t>
            </a:r>
          </a:p>
          <a:p>
            <a:pPr algn="l"/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nekoč in nekje in si ne </a:t>
            </a:r>
          </a:p>
          <a:p>
            <a:pPr algn="l"/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prizadeva posnemati </a:t>
            </a:r>
          </a:p>
          <a:p>
            <a:pPr algn="l"/>
            <a:r>
              <a:rPr lang="sl-SI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resničnega sveta. </a:t>
            </a:r>
          </a:p>
          <a:p>
            <a:endParaRPr lang="sl-SI" dirty="0">
              <a:solidFill>
                <a:schemeClr val="hlink"/>
              </a:solidFill>
            </a:endParaRPr>
          </a:p>
        </p:txBody>
      </p:sp>
      <p:pic>
        <p:nvPicPr>
          <p:cNvPr id="2057" name="Picture 9" descr="Slovenske_ljudske_pravlj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2675745"/>
            <a:ext cx="3198887" cy="36329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Dobro vedno premaga zlo,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    dobrota je poplačana in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    sebičnost kaznovana.</a:t>
            </a:r>
          </a:p>
          <a:p>
            <a:pPr lvl="1">
              <a:lnSpc>
                <a:spcPct val="115000"/>
              </a:lnSpc>
            </a:pPr>
            <a:r>
              <a:rPr lang="sl-SI" dirty="0">
                <a:latin typeface="Arial" pitchFamily="34" charset="0"/>
                <a:cs typeface="Arial" pitchFamily="34" charset="0"/>
              </a:rPr>
              <a:t>npr. Bogata in uboga sestra</a:t>
            </a:r>
          </a:p>
        </p:txBody>
      </p:sp>
      <p:pic>
        <p:nvPicPr>
          <p:cNvPr id="18437" name="Picture 5" descr="Babica_pripoveduje_1996"/>
          <p:cNvPicPr>
            <a:picLocks noChangeAspect="1" noChangeArrowheads="1"/>
          </p:cNvPicPr>
          <p:nvPr/>
        </p:nvPicPr>
        <p:blipFill>
          <a:blip r:embed="rId2" cstate="print"/>
          <a:srcRect l="8788" t="7419" r="8788" b="17805"/>
          <a:stretch>
            <a:fillRect/>
          </a:stretch>
        </p:blipFill>
        <p:spPr bwMode="auto">
          <a:xfrm>
            <a:off x="5436096" y="2636912"/>
            <a:ext cx="3505393" cy="396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86800" cy="5661025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sl-SI" sz="2400" dirty="0">
              <a:latin typeface="Comic Sans MS" pitchFamily="66" charset="0"/>
            </a:endParaRPr>
          </a:p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Narava je vsemogočna.</a:t>
            </a:r>
          </a:p>
          <a:p>
            <a:pPr>
              <a:lnSpc>
                <a:spcPct val="115000"/>
              </a:lnSpc>
            </a:pPr>
            <a:endParaRPr lang="sl-SI" sz="28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</a:pPr>
            <a:r>
              <a:rPr lang="sl-SI" dirty="0">
                <a:latin typeface="Arial" pitchFamily="34" charset="0"/>
                <a:cs typeface="Arial" pitchFamily="34" charset="0"/>
              </a:rPr>
              <a:t>Čudežni studenec z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    vodo, ki vrača mladost.</a:t>
            </a:r>
          </a:p>
          <a:p>
            <a:pPr>
              <a:lnSpc>
                <a:spcPct val="115000"/>
              </a:lnSpc>
              <a:buFontTx/>
              <a:buNone/>
            </a:pPr>
            <a:endParaRPr lang="sl-SI" sz="28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</a:pPr>
            <a:r>
              <a:rPr lang="sl-SI" dirty="0">
                <a:latin typeface="Arial" pitchFamily="34" charset="0"/>
                <a:cs typeface="Arial" pitchFamily="34" charset="0"/>
              </a:rPr>
              <a:t>Ježek se lahko spremeni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    v mladeniča.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    /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Janček</a:t>
            </a:r>
            <a:r>
              <a:rPr lang="sl-SI" dirty="0">
                <a:latin typeface="Arial" pitchFamily="34" charset="0"/>
                <a:cs typeface="Arial" pitchFamily="34" charset="0"/>
              </a:rPr>
              <a:t> – ježek/</a:t>
            </a:r>
          </a:p>
          <a:p>
            <a:endParaRPr lang="sl-SI" sz="2200" dirty="0"/>
          </a:p>
        </p:txBody>
      </p:sp>
      <p:pic>
        <p:nvPicPr>
          <p:cNvPr id="19461" name="Picture 5" descr="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763548" cy="388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320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506888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Srečen konec.    </a:t>
            </a:r>
          </a:p>
          <a:p>
            <a:pPr>
              <a:lnSpc>
                <a:spcPct val="115000"/>
              </a:lnSpc>
              <a:buFontTx/>
              <a:buNone/>
            </a:pPr>
            <a:endParaRPr lang="sl-SI" sz="28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</a:pPr>
            <a:r>
              <a:rPr lang="sl-SI" dirty="0">
                <a:latin typeface="Arial" pitchFamily="34" charset="0"/>
                <a:cs typeface="Arial" pitchFamily="34" charset="0"/>
              </a:rPr>
              <a:t>Najmlajši sin se poroči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    z morsko deklico.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    /Zlata ptica/</a:t>
            </a:r>
          </a:p>
          <a:p>
            <a:pPr>
              <a:lnSpc>
                <a:spcPct val="115000"/>
              </a:lnSpc>
              <a:buFontTx/>
              <a:buNone/>
            </a:pPr>
            <a:endParaRPr lang="sl-SI" sz="2000" dirty="0">
              <a:latin typeface="Comic Sans MS" pitchFamily="66" charset="0"/>
            </a:endParaRPr>
          </a:p>
          <a:p>
            <a:pPr>
              <a:buNone/>
            </a:pPr>
            <a:endParaRPr lang="sl-SI" sz="2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4405" r="4405"/>
          <a:stretch>
            <a:fillRect/>
          </a:stretch>
        </p:blipFill>
        <p:spPr bwMode="auto">
          <a:xfrm>
            <a:off x="4355975" y="3284984"/>
            <a:ext cx="4482055" cy="325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-159787"/>
            <a:ext cx="86409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NOVA NALOGA</a:t>
            </a:r>
            <a:endParaRPr kumimoji="0" lang="sl-SI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l-SI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sl-SI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l-SI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Pisno ustvarjanje ljudske pravljice.</a:t>
            </a:r>
            <a:endParaRPr kumimoji="0" lang="sl-SI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sz="28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lang="sl-SI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sl-SI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pomočjo besed oz. besednih zvez: </a:t>
            </a: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kumimoji="0" lang="sl-SI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čudežno zdravilo,</a:t>
            </a:r>
            <a:r>
              <a:rPr kumimoji="0" lang="sl-SI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kumimoji="0" lang="sl-SI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 deklice, </a:t>
            </a: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kumimoji="0" lang="sl-SI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kraljevič, </a:t>
            </a: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kumimoji="0" lang="sl-SI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medved, </a:t>
            </a:r>
          </a:p>
          <a:p>
            <a:pPr lvl="1" algn="just" eaLnBrk="0" hangingPunct="0">
              <a:spcBef>
                <a:spcPct val="0"/>
              </a:spcBef>
              <a:buFontTx/>
              <a:buNone/>
            </a:pPr>
            <a:r>
              <a:rPr kumimoji="0" lang="sl-SI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bolna mama </a:t>
            </a:r>
            <a:r>
              <a:rPr kumimoji="0" lang="sl-SI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napiši svojo pravljico. V pravljico vključi njene značilnosti. </a:t>
            </a:r>
            <a:r>
              <a:rPr kumimoji="0" lang="sl-SI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Naslov določi sam.</a:t>
            </a:r>
            <a:endParaRPr kumimoji="0" lang="sl-SI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56792"/>
            <a:ext cx="8229600" cy="5501208"/>
          </a:xfrm>
        </p:spPr>
        <p:txBody>
          <a:bodyPr/>
          <a:lstStyle/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Avtor ni znan, prenašala se je iz roda v rod.</a:t>
            </a:r>
          </a:p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Kraj in čas dogajanja nista določena.</a:t>
            </a:r>
            <a:endParaRPr lang="sl-SI" sz="2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Pogosto se pravljice začnejo takole:</a:t>
            </a:r>
          </a:p>
          <a:p>
            <a:pPr>
              <a:buFontTx/>
              <a:buNone/>
            </a:pPr>
            <a:endParaRPr lang="sl-SI" sz="2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nekoč,                               </a:t>
            </a: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pred davnimi časi,</a:t>
            </a: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v deveti deželi,</a:t>
            </a: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za devetimi vodami,</a:t>
            </a: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v velikem mestu,</a:t>
            </a:r>
          </a:p>
          <a:p>
            <a:pPr lvl="1"/>
            <a:r>
              <a:rPr lang="sl-SI" sz="2800" b="1" dirty="0">
                <a:latin typeface="Arial" pitchFamily="34" charset="0"/>
                <a:cs typeface="Arial" pitchFamily="34" charset="0"/>
              </a:rPr>
              <a:t>v majhni vasi…</a:t>
            </a:r>
          </a:p>
          <a:p>
            <a:endParaRPr lang="sl-SI" sz="2400" dirty="0">
              <a:latin typeface="Comic Sans MS" pitchFamily="66" charset="0"/>
            </a:endParaRPr>
          </a:p>
        </p:txBody>
      </p:sp>
      <p:pic>
        <p:nvPicPr>
          <p:cNvPr id="4100" name="Picture 4" descr="ANd9GcR7wpcXbjmPFnid_kWqvab66BWz5bh6E7XyryLImgakebR7XK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71533"/>
            <a:ext cx="3096344" cy="335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77875"/>
          </a:xfrm>
        </p:spPr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129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Osebe nimajo osebnih lastnih imen ali pa imena izmišljena.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V pravljicah nastopajo: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kralj,                               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pastir,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siromak,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mačeha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      ali</a:t>
            </a:r>
          </a:p>
          <a:p>
            <a:pPr lvl="1">
              <a:lnSpc>
                <a:spcPct val="80000"/>
              </a:lnSpc>
            </a:pPr>
            <a:r>
              <a:rPr lang="sl-SI" sz="2800" b="1" dirty="0" err="1">
                <a:latin typeface="Arial" pitchFamily="34" charset="0"/>
                <a:cs typeface="Arial" pitchFamily="34" charset="0"/>
              </a:rPr>
              <a:t>Janček</a:t>
            </a:r>
            <a:r>
              <a:rPr lang="sl-SI" sz="2800" b="1" dirty="0">
                <a:latin typeface="Arial" pitchFamily="34" charset="0"/>
                <a:cs typeface="Arial" pitchFamily="34" charset="0"/>
              </a:rPr>
              <a:t>-ježek,                               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Pavliha,</a:t>
            </a:r>
          </a:p>
          <a:p>
            <a:pPr lvl="1">
              <a:lnSpc>
                <a:spcPct val="80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Desetnica</a:t>
            </a:r>
            <a:r>
              <a:rPr lang="sl-SI" dirty="0"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sz="1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sl-SI" sz="12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sl-SI" sz="14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l-SI" sz="1400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endParaRPr lang="sl-SI" sz="1400" dirty="0"/>
          </a:p>
        </p:txBody>
      </p:sp>
      <p:pic>
        <p:nvPicPr>
          <p:cNvPr id="5125" name="Picture 5" descr="deset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73684"/>
            <a:ext cx="3488420" cy="399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686800" cy="432048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Nasprotja: lep – grd, pravičen – krivičen…</a:t>
            </a:r>
          </a:p>
          <a:p>
            <a:pPr>
              <a:lnSpc>
                <a:spcPct val="115000"/>
              </a:lnSpc>
            </a:pPr>
            <a:endParaRPr lang="sl-SI" sz="28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Mačeha je vedno hudobna,  pastorka dobra.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Živeli sta dve sestri: bogata in revna.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Zmaj je vedno hudoben in  strašen.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Starejša brata sta pametna, najmlajši neumen…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70912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V pravljicah se pogosto pojavijo  pravljična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    števila: 3, 7, 9, 10, 12, 40…100: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trije </a:t>
            </a:r>
            <a:r>
              <a:rPr lang="sl-SI" sz="2800" b="1" dirty="0" err="1">
                <a:latin typeface="Arial" pitchFamily="34" charset="0"/>
                <a:cs typeface="Arial" pitchFamily="34" charset="0"/>
              </a:rPr>
              <a:t>grahi</a:t>
            </a:r>
            <a:r>
              <a:rPr lang="sl-SI" sz="2800" b="1" dirty="0">
                <a:latin typeface="Arial" pitchFamily="34" charset="0"/>
                <a:cs typeface="Arial" pitchFamily="34" charset="0"/>
              </a:rPr>
              <a:t>,     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sedem let,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deseti otrok,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dvanajst ujcev,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40 dni in 40 noči,</a:t>
            </a:r>
          </a:p>
          <a:p>
            <a:pPr lvl="1"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100 soban v gradu</a:t>
            </a:r>
            <a:r>
              <a:rPr lang="sl-SI" dirty="0">
                <a:latin typeface="Comic Sans MS" pitchFamily="66" charset="0"/>
              </a:rPr>
              <a:t>…</a:t>
            </a:r>
            <a:endParaRPr lang="sl-SI" dirty="0"/>
          </a:p>
        </p:txBody>
      </p:sp>
      <p:pic>
        <p:nvPicPr>
          <p:cNvPr id="10247" name="Picture 7" descr="ANd9GcS38UUCdq8h6IJunHPhzLTF5ygt8myPB3URYwTEk3s_J__UYlF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520280" cy="330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5256584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V ljudskih pravljicah pogosto pomembno vlogo igrajo čudežni predmeti in čarobna bitja.</a:t>
            </a:r>
          </a:p>
          <a:p>
            <a:r>
              <a:rPr lang="sl-SI" sz="2400" b="1" dirty="0">
                <a:latin typeface="Arial" pitchFamily="34" charset="0"/>
                <a:cs typeface="Arial" pitchFamily="34" charset="0"/>
              </a:rPr>
              <a:t>Posebno moč imajo lahko:</a:t>
            </a:r>
          </a:p>
          <a:p>
            <a:pPr lvl="1"/>
            <a:r>
              <a:rPr lang="sl-SI" b="1" dirty="0">
                <a:latin typeface="Arial" pitchFamily="34" charset="0"/>
                <a:cs typeface="Arial" pitchFamily="34" charset="0"/>
              </a:rPr>
              <a:t>železni prstan,</a:t>
            </a:r>
          </a:p>
          <a:p>
            <a:pPr lvl="1"/>
            <a:r>
              <a:rPr lang="sl-SI" b="1" dirty="0">
                <a:latin typeface="Arial" pitchFamily="34" charset="0"/>
                <a:cs typeface="Arial" pitchFamily="34" charset="0"/>
              </a:rPr>
              <a:t>sedemkrat pečeni kruh,</a:t>
            </a:r>
          </a:p>
          <a:p>
            <a:pPr lvl="1"/>
            <a:r>
              <a:rPr lang="sl-SI" b="1" dirty="0">
                <a:latin typeface="Arial" pitchFamily="34" charset="0"/>
                <a:cs typeface="Arial" pitchFamily="34" charset="0"/>
              </a:rPr>
              <a:t>orehova vejica,</a:t>
            </a:r>
          </a:p>
          <a:p>
            <a:pPr lvl="1">
              <a:spcAft>
                <a:spcPts val="1200"/>
              </a:spcAft>
            </a:pPr>
            <a:r>
              <a:rPr lang="sl-SI" b="1" dirty="0">
                <a:latin typeface="Arial" pitchFamily="34" charset="0"/>
                <a:cs typeface="Arial" pitchFamily="34" charset="0"/>
              </a:rPr>
              <a:t>šiba – palica…</a:t>
            </a:r>
          </a:p>
          <a:p>
            <a:r>
              <a:rPr lang="sl-SI" sz="2400" b="1" dirty="0">
                <a:latin typeface="Arial" pitchFamily="34" charset="0"/>
                <a:cs typeface="Arial" pitchFamily="34" charset="0"/>
              </a:rPr>
              <a:t> Čarobna bitja so lahko:</a:t>
            </a:r>
          </a:p>
          <a:p>
            <a:pPr lvl="1"/>
            <a:r>
              <a:rPr lang="sl-SI" b="1" dirty="0">
                <a:latin typeface="Arial" pitchFamily="34" charset="0"/>
                <a:cs typeface="Arial" pitchFamily="34" charset="0"/>
              </a:rPr>
              <a:t>vile,  škratje, povodni mož,</a:t>
            </a:r>
          </a:p>
          <a:p>
            <a:pPr lvl="1"/>
            <a:r>
              <a:rPr lang="sl-SI" b="1" dirty="0">
                <a:latin typeface="Arial" pitchFamily="34" charset="0"/>
                <a:cs typeface="Arial" pitchFamily="34" charset="0"/>
              </a:rPr>
              <a:t>čarovnice, velikani…</a:t>
            </a:r>
          </a:p>
          <a:p>
            <a:endParaRPr lang="sl-SI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Prepovedi, ukazi, zapovedi, nasveti…</a:t>
            </a:r>
          </a:p>
          <a:p>
            <a:endParaRPr lang="sl-SI" sz="2000" dirty="0">
              <a:latin typeface="Arial" pitchFamily="34" charset="0"/>
              <a:cs typeface="Arial" pitchFamily="34" charset="0"/>
            </a:endParaRPr>
          </a:p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Prepovedi, ukazi: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…Pa nikar se med potjo 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ne oziraj nazaj…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/Pastirček/</a:t>
            </a:r>
          </a:p>
          <a:p>
            <a:pPr>
              <a:buFontTx/>
              <a:buNone/>
            </a:pPr>
            <a:endParaRPr lang="sl-SI" sz="1400" dirty="0">
              <a:latin typeface="Arial" pitchFamily="34" charset="0"/>
              <a:cs typeface="Arial" pitchFamily="34" charset="0"/>
            </a:endParaRPr>
          </a:p>
          <a:p>
            <a:r>
              <a:rPr lang="sl-SI" sz="2800" b="1" dirty="0">
                <a:latin typeface="Arial" pitchFamily="34" charset="0"/>
                <a:cs typeface="Arial" pitchFamily="34" charset="0"/>
              </a:rPr>
              <a:t>Zapovedi, ukazi: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…Ko se grad strese, morata 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vidva z ženo nemudoma iz gradu…</a:t>
            </a:r>
          </a:p>
          <a:p>
            <a:pPr lvl="1"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/O treh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grahih</a:t>
            </a:r>
            <a:r>
              <a:rPr lang="sl-SI" dirty="0">
                <a:latin typeface="Arial" pitchFamily="34" charset="0"/>
                <a:cs typeface="Arial" pitchFamily="34" charset="0"/>
              </a:rPr>
              <a:t>/     </a:t>
            </a:r>
          </a:p>
        </p:txBody>
      </p:sp>
      <p:pic>
        <p:nvPicPr>
          <p:cNvPr id="12293" name="Picture 5" descr="ANd9GcRVpLRMg3W0Qf-4AWEpRNvcz_QBDulwdctJXR1KLXuplH_ntcQj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3100391" cy="377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05725" cy="518477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/>
              <a:t>Prerokba se uresniči.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/>
              <a:t>Medved reče                   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/>
              <a:t>starejšima bratoma: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/>
              <a:t>“ Le počakaj, še slabo </a:t>
            </a:r>
          </a:p>
          <a:p>
            <a:pPr lvl="1">
              <a:lnSpc>
                <a:spcPct val="115000"/>
              </a:lnSpc>
              <a:buFontTx/>
              <a:buNone/>
            </a:pPr>
            <a:r>
              <a:rPr lang="sl-SI" dirty="0"/>
              <a:t>se ti bo godilo!”</a:t>
            </a:r>
            <a:endParaRPr lang="sl-SI" sz="2800" b="1" dirty="0"/>
          </a:p>
          <a:p>
            <a:pPr lvl="1">
              <a:buFontTx/>
              <a:buNone/>
            </a:pPr>
            <a:r>
              <a:rPr lang="sl-SI" dirty="0"/>
              <a:t>/Zlata ptica/</a:t>
            </a:r>
          </a:p>
        </p:txBody>
      </p:sp>
      <p:pic>
        <p:nvPicPr>
          <p:cNvPr id="14343" name="Picture 7" descr="zlata ptica"/>
          <p:cNvPicPr>
            <a:picLocks noChangeAspect="1" noChangeArrowheads="1"/>
          </p:cNvPicPr>
          <p:nvPr/>
        </p:nvPicPr>
        <p:blipFill>
          <a:blip r:embed="rId2" cstate="print"/>
          <a:srcRect l="22678" t="40414" r="13339" b="18268"/>
          <a:stretch>
            <a:fillRect/>
          </a:stretch>
        </p:blipFill>
        <p:spPr bwMode="auto">
          <a:xfrm>
            <a:off x="4716016" y="2636912"/>
            <a:ext cx="4212598" cy="388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50900"/>
          </a:xfrm>
        </p:spPr>
        <p:txBody>
          <a:bodyPr/>
          <a:lstStyle/>
          <a:p>
            <a:r>
              <a:rPr lang="sl-SI" sz="3200" b="1" dirty="0">
                <a:solidFill>
                  <a:schemeClr val="accent2"/>
                </a:solidFill>
              </a:rPr>
              <a:t>ZNAČILNOSTI LJUDSKIH PRAVLJIC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35975" cy="525621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sl-SI" sz="2800" b="1" dirty="0">
                <a:latin typeface="Arial" pitchFamily="34" charset="0"/>
                <a:cs typeface="Arial" pitchFamily="34" charset="0"/>
              </a:rPr>
              <a:t>Dejanja se trikrat ponovijo.</a:t>
            </a:r>
          </a:p>
          <a:p>
            <a:pPr>
              <a:lnSpc>
                <a:spcPct val="115000"/>
              </a:lnSpc>
            </a:pPr>
            <a:endParaRPr lang="sl-SI" sz="1800" b="1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Zmaj se je trikrat </a:t>
            </a:r>
          </a:p>
          <a:p>
            <a:pPr lvl="2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zaletel v grad.</a:t>
            </a:r>
          </a:p>
          <a:p>
            <a:pPr lvl="2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/O treh </a:t>
            </a:r>
            <a:r>
              <a:rPr lang="sl-SI" dirty="0" err="1">
                <a:latin typeface="Arial" pitchFamily="34" charset="0"/>
                <a:cs typeface="Arial" pitchFamily="34" charset="0"/>
              </a:rPr>
              <a:t>grahih</a:t>
            </a:r>
            <a:r>
              <a:rPr lang="sl-SI" dirty="0">
                <a:latin typeface="Arial" pitchFamily="34" charset="0"/>
                <a:cs typeface="Arial" pitchFamily="34" charset="0"/>
              </a:rPr>
              <a:t>/</a:t>
            </a:r>
          </a:p>
          <a:p>
            <a:pPr lvl="2">
              <a:lnSpc>
                <a:spcPct val="115000"/>
              </a:lnSpc>
              <a:buFontTx/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15000"/>
              </a:lnSpc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Trikrat so šli sinovi</a:t>
            </a:r>
          </a:p>
          <a:p>
            <a:pPr lvl="2">
              <a:lnSpc>
                <a:spcPct val="115000"/>
              </a:lnSpc>
              <a:buFontTx/>
              <a:buNone/>
            </a:pPr>
            <a:r>
              <a:rPr lang="sl-SI" dirty="0" err="1">
                <a:latin typeface="Arial" pitchFamily="34" charset="0"/>
                <a:cs typeface="Arial" pitchFamily="34" charset="0"/>
              </a:rPr>
              <a:t>stražitjablano</a:t>
            </a:r>
            <a:r>
              <a:rPr lang="sl-SI" dirty="0">
                <a:latin typeface="Arial" pitchFamily="34" charset="0"/>
                <a:cs typeface="Arial" pitchFamily="34" charset="0"/>
              </a:rPr>
              <a:t> z </a:t>
            </a:r>
          </a:p>
          <a:p>
            <a:pPr lvl="2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zlatimi jabolki.</a:t>
            </a:r>
          </a:p>
          <a:p>
            <a:pPr lvl="2">
              <a:lnSpc>
                <a:spcPct val="115000"/>
              </a:lnSpc>
              <a:buFontTx/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/Zlata ptica/</a:t>
            </a:r>
          </a:p>
          <a:p>
            <a:pPr>
              <a:buFontTx/>
              <a:buNone/>
            </a:pPr>
            <a:endParaRPr lang="sl-SI" sz="2200" dirty="0"/>
          </a:p>
        </p:txBody>
      </p:sp>
      <p:sp>
        <p:nvSpPr>
          <p:cNvPr id="15365" name="AutoShape 5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809625" cy="1143001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15367" name="AutoShape 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809625" cy="1143001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15369" name="Picture 9" descr="Ilustracija_zgodbe_Zlata_ptica,_Slovenske_ljudske_pripov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456061" cy="447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489</Words>
  <Application>Microsoft Office PowerPoint</Application>
  <PresentationFormat>Diaprojekcija na zaslonu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Privzeti načrt</vt:lpstr>
      <vt:lpstr>LJUDSKA PRAVLJICA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ZNAČILNOSTI LJUDSKIH PRAVLJIC</vt:lpstr>
      <vt:lpstr>PowerPointova predstavitev</vt:lpstr>
    </vt:vector>
  </TitlesOfParts>
  <Company>Merkur d.d. Naklo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LJUDSKA PRAVLJICA</dc:title>
  <dc:creator>Xp</dc:creator>
  <cp:lastModifiedBy>Toshiba</cp:lastModifiedBy>
  <cp:revision>17</cp:revision>
  <dcterms:created xsi:type="dcterms:W3CDTF">2011-12-07T16:39:46Z</dcterms:created>
  <dcterms:modified xsi:type="dcterms:W3CDTF">2020-04-08T10:17:32Z</dcterms:modified>
</cp:coreProperties>
</file>