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61" r:id="rId5"/>
    <p:sldId id="263" r:id="rId6"/>
    <p:sldId id="262"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porabnik" initials="U" lastIdx="4" clrIdx="0">
    <p:extLst>
      <p:ext uri="{19B8F6BF-5375-455C-9EA6-DF929625EA0E}">
        <p15:presenceInfo xmlns:p15="http://schemas.microsoft.com/office/powerpoint/2012/main" userId="Uporabn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69C99-3C72-4951-AE62-237DDF1C8B08}" type="datetimeFigureOut">
              <a:rPr lang="sl-SI" smtClean="0"/>
              <a:t>19. 04. 2020</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4C628-7195-4B23-BC6F-97C990EC4A95}" type="slidenum">
              <a:rPr lang="sl-SI" smtClean="0"/>
              <a:t>‹#›</a:t>
            </a:fld>
            <a:endParaRPr lang="sl-SI"/>
          </a:p>
        </p:txBody>
      </p:sp>
    </p:spTree>
    <p:extLst>
      <p:ext uri="{BB962C8B-B14F-4D97-AF65-F5344CB8AC3E}">
        <p14:creationId xmlns:p14="http://schemas.microsoft.com/office/powerpoint/2010/main" val="295006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CF34C628-7195-4B23-BC6F-97C990EC4A95}" type="slidenum">
              <a:rPr lang="sl-SI" smtClean="0"/>
              <a:t>3</a:t>
            </a:fld>
            <a:endParaRPr lang="sl-SI"/>
          </a:p>
        </p:txBody>
      </p:sp>
    </p:spTree>
    <p:extLst>
      <p:ext uri="{BB962C8B-B14F-4D97-AF65-F5344CB8AC3E}">
        <p14:creationId xmlns:p14="http://schemas.microsoft.com/office/powerpoint/2010/main" val="257610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8. Propagandne novice (novica je namenjena propagandi države).</a:t>
            </a:r>
          </a:p>
        </p:txBody>
      </p:sp>
      <p:sp>
        <p:nvSpPr>
          <p:cNvPr id="4" name="Označba mesta številke diapozitiva 3"/>
          <p:cNvSpPr>
            <a:spLocks noGrp="1"/>
          </p:cNvSpPr>
          <p:nvPr>
            <p:ph type="sldNum" sz="quarter" idx="5"/>
          </p:nvPr>
        </p:nvSpPr>
        <p:spPr/>
        <p:txBody>
          <a:bodyPr/>
          <a:lstStyle/>
          <a:p>
            <a:fld id="{CF34C628-7195-4B23-BC6F-97C990EC4A95}" type="slidenum">
              <a:rPr lang="sl-SI" smtClean="0"/>
              <a:t>4</a:t>
            </a:fld>
            <a:endParaRPr lang="sl-SI"/>
          </a:p>
        </p:txBody>
      </p:sp>
    </p:spTree>
    <p:extLst>
      <p:ext uri="{BB962C8B-B14F-4D97-AF65-F5344CB8AC3E}">
        <p14:creationId xmlns:p14="http://schemas.microsoft.com/office/powerpoint/2010/main" val="427015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CF34C628-7195-4B23-BC6F-97C990EC4A95}" type="slidenum">
              <a:rPr lang="sl-SI" smtClean="0"/>
              <a:t>7</a:t>
            </a:fld>
            <a:endParaRPr lang="sl-SI"/>
          </a:p>
        </p:txBody>
      </p:sp>
    </p:spTree>
    <p:extLst>
      <p:ext uri="{BB962C8B-B14F-4D97-AF65-F5344CB8AC3E}">
        <p14:creationId xmlns:p14="http://schemas.microsoft.com/office/powerpoint/2010/main" val="4042439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sl-SI"/>
              <a:t>Kliknite, če želite urediti slog naslova matrice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4/19/2020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341D2AC3-6A0B-4169-B1EA-E3AE8B351BDD}"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DD4B9363-8B87-41B7-9F8E-64519CBB8F34}"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sl-SI"/>
              <a:t>Kliknite, če želite urediti slog naslova matrice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EAEF5746-5284-4951-9F37-7AE924EDBCB7}"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02398B29-7265-4A65-A2A4-6703C057B7C1}"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sl-SI"/>
              <a:t>Kliknite, če želite urediti slog naslova matrice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3" name="Date Placeholder 2"/>
          <p:cNvSpPr>
            <a:spLocks noGrp="1"/>
          </p:cNvSpPr>
          <p:nvPr>
            <p:ph type="dt" sz="half" idx="10"/>
          </p:nvPr>
        </p:nvSpPr>
        <p:spPr/>
        <p:txBody>
          <a:bodyPr/>
          <a:lstStyle/>
          <a:p>
            <a:fld id="{28FBA082-94DF-4C4B-A041-6624924AB0A8}" type="datetimeFigureOut">
              <a:rPr lang="en-US" dirty="0"/>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sl-SI"/>
              <a:t>Kliknite, če želite urediti slog naslova matrice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3" name="Date Placeholder 2"/>
          <p:cNvSpPr>
            <a:spLocks noGrp="1"/>
          </p:cNvSpPr>
          <p:nvPr>
            <p:ph type="dt" sz="half" idx="10"/>
          </p:nvPr>
        </p:nvSpPr>
        <p:spPr/>
        <p:txBody>
          <a:bodyPr/>
          <a:lstStyle/>
          <a:p>
            <a:fld id="{B27686C4-3AB5-4E0C-86CA-FB108C350AA9}" type="datetimeFigureOut">
              <a:rPr lang="en-US" dirty="0"/>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sl-SI"/>
              <a:t>Kliknite, če želite urediti slog naslova matrice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sl-SI"/>
              <a:t>Kliknite, če želite urediti slog naslova matrice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sl-SI"/>
              <a:t>Kliknite, če želite urediti slog naslova matrice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0F7F47CF-67C9-420C-80A5-E2069FF0C2DF}" type="datetimeFigureOut">
              <a:rPr lang="en-US" dirty="0"/>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sl-SI"/>
              <a:t>Kliknite, če želite urediti slog naslova matrice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2" name="Content Placeholder 3"/>
          <p:cNvSpPr>
            <a:spLocks noGrp="1"/>
          </p:cNvSpPr>
          <p:nvPr>
            <p:ph sz="quarter" idx="13"/>
          </p:nvPr>
        </p:nvSpPr>
        <p:spPr>
          <a:xfrm>
            <a:off x="685802" y="2861733"/>
            <a:ext cx="5088712" cy="2512852"/>
          </a:xfrm>
        </p:spPr>
        <p:txBody>
          <a:bodyPr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3" name="Content Placeholder 5"/>
          <p:cNvSpPr>
            <a:spLocks noGrp="1"/>
          </p:cNvSpPr>
          <p:nvPr>
            <p:ph sz="quarter" idx="14"/>
          </p:nvPr>
        </p:nvSpPr>
        <p:spPr>
          <a:xfrm>
            <a:off x="5993969" y="2861733"/>
            <a:ext cx="5088713" cy="2512852"/>
          </a:xfrm>
        </p:spPr>
        <p:txBody>
          <a:bodyPr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sl-SI"/>
              <a:t>Kliknite, če želite urediti slog naslova matrice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50C3BFE2-83B7-4B0A-B9D3-AB28331082B3}"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12EF78E3-FDA3-4D28-AAA2-0B81F349A39D}" type="datetimeFigureOut">
              <a:rPr lang="en-US" dirty="0"/>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4/19/2020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NceLVqPoe-Y" TargetMode="External"/><Relationship Id="rId2" Type="http://schemas.openxmlformats.org/officeDocument/2006/relationships/hyperlink" Target="https://www.24ur.com/novice/dejstva/ponarejeni-posnetki-lazne-novice-nove-generacije.html"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afe.si/napotek/nasveti-za-prepoznavanje-laznih-novic-fake-news" TargetMode="External"/><Relationship Id="rId1" Type="http://schemas.openxmlformats.org/officeDocument/2006/relationships/slideLayout" Target="../slideLayouts/slideLayout4.xml"/><Relationship Id="rId5" Type="http://schemas.openxmlformats.org/officeDocument/2006/relationships/image" Target="../media/image8.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hyperlink" Target="https://www.slovenec.org/2018/02/23/lazne-novice-kako-dalec-lahko-gre-cloveska-hudobija/" TargetMode="External"/><Relationship Id="rId2" Type="http://schemas.openxmlformats.org/officeDocument/2006/relationships/hyperlink" Target="https://www.student.si/studij-in-kariera/neformalna-izobrazba/kako-prepoznati-lazne-novice/?cn-reloaded=1" TargetMode="Externa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hyperlink" Target="https://giphy.com/gifs/OqAeQrGmU7lS6tENn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9DE72C-F2E9-4ADD-A828-EFDB53EB0AA4}"/>
              </a:ext>
            </a:extLst>
          </p:cNvPr>
          <p:cNvSpPr>
            <a:spLocks noGrp="1"/>
          </p:cNvSpPr>
          <p:nvPr>
            <p:ph type="ctrTitle"/>
          </p:nvPr>
        </p:nvSpPr>
        <p:spPr>
          <a:xfrm rot="21420000">
            <a:off x="733509" y="966172"/>
            <a:ext cx="9755187" cy="2209068"/>
          </a:xfrm>
        </p:spPr>
        <p:txBody>
          <a:bodyPr>
            <a:normAutofit/>
          </a:bodyPr>
          <a:lstStyle/>
          <a:p>
            <a:pPr algn="ctr"/>
            <a:r>
              <a:rPr lang="sl-SI" sz="11100" b="1" dirty="0">
                <a:latin typeface="Britannic Bold" panose="020B0903060703020204" pitchFamily="34" charset="0"/>
              </a:rPr>
              <a:t>Lažne novice</a:t>
            </a:r>
          </a:p>
        </p:txBody>
      </p:sp>
      <p:sp>
        <p:nvSpPr>
          <p:cNvPr id="3" name="Podnaslov 2">
            <a:extLst>
              <a:ext uri="{FF2B5EF4-FFF2-40B4-BE49-F238E27FC236}">
                <a16:creationId xmlns:a16="http://schemas.microsoft.com/office/drawing/2014/main" id="{0DFED1CA-0A10-47CA-B32E-CBA7D2CD91E8}"/>
              </a:ext>
            </a:extLst>
          </p:cNvPr>
          <p:cNvSpPr>
            <a:spLocks noGrp="1"/>
          </p:cNvSpPr>
          <p:nvPr>
            <p:ph type="subTitle" idx="1"/>
          </p:nvPr>
        </p:nvSpPr>
        <p:spPr>
          <a:xfrm rot="21420000">
            <a:off x="981058" y="3428674"/>
            <a:ext cx="9755187" cy="626921"/>
          </a:xfrm>
        </p:spPr>
        <p:txBody>
          <a:bodyPr/>
          <a:lstStyle/>
          <a:p>
            <a:r>
              <a:rPr lang="sl-SI" dirty="0">
                <a:solidFill>
                  <a:schemeClr val="accent1">
                    <a:lumMod val="75000"/>
                  </a:schemeClr>
                </a:solidFill>
                <a:latin typeface="Bahnschrift Light Condensed" panose="020B0502040204020203" pitchFamily="34" charset="0"/>
              </a:rPr>
              <a:t>EVA GRMEK, 7. RAZRED</a:t>
            </a:r>
          </a:p>
        </p:txBody>
      </p:sp>
      <p:pic>
        <p:nvPicPr>
          <p:cNvPr id="7" name="Slika 6">
            <a:extLst>
              <a:ext uri="{FF2B5EF4-FFF2-40B4-BE49-F238E27FC236}">
                <a16:creationId xmlns:a16="http://schemas.microsoft.com/office/drawing/2014/main" id="{F94478BA-EAFE-40ED-8D70-E8BCC2437F7B}"/>
              </a:ext>
            </a:extLst>
          </p:cNvPr>
          <p:cNvPicPr>
            <a:picLocks noChangeAspect="1"/>
          </p:cNvPicPr>
          <p:nvPr/>
        </p:nvPicPr>
        <p:blipFill rotWithShape="1">
          <a:blip r:embed="rId2"/>
          <a:srcRect b="15041"/>
          <a:stretch/>
        </p:blipFill>
        <p:spPr>
          <a:xfrm rot="21404279">
            <a:off x="460985" y="4732644"/>
            <a:ext cx="3085942" cy="1519182"/>
          </a:xfrm>
          <a:prstGeom prst="rect">
            <a:avLst/>
          </a:prstGeom>
        </p:spPr>
      </p:pic>
    </p:spTree>
    <p:extLst>
      <p:ext uri="{BB962C8B-B14F-4D97-AF65-F5344CB8AC3E}">
        <p14:creationId xmlns:p14="http://schemas.microsoft.com/office/powerpoint/2010/main" val="1368441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Naslov 21">
            <a:extLst>
              <a:ext uri="{FF2B5EF4-FFF2-40B4-BE49-F238E27FC236}">
                <a16:creationId xmlns:a16="http://schemas.microsoft.com/office/drawing/2014/main" id="{04770958-1E92-4945-B7B7-601A614DAF45}"/>
              </a:ext>
            </a:extLst>
          </p:cNvPr>
          <p:cNvSpPr>
            <a:spLocks noGrp="1"/>
          </p:cNvSpPr>
          <p:nvPr>
            <p:ph type="title"/>
          </p:nvPr>
        </p:nvSpPr>
        <p:spPr>
          <a:xfrm>
            <a:off x="683627" y="427766"/>
            <a:ext cx="10396882" cy="287851"/>
          </a:xfrm>
        </p:spPr>
        <p:txBody>
          <a:bodyPr>
            <a:normAutofit fontScale="90000"/>
          </a:bodyPr>
          <a:lstStyle/>
          <a:p>
            <a:endParaRPr lang="sl-SI" dirty="0"/>
          </a:p>
        </p:txBody>
      </p:sp>
      <p:sp>
        <p:nvSpPr>
          <p:cNvPr id="3" name="Označba mesta vsebine 2">
            <a:extLst>
              <a:ext uri="{FF2B5EF4-FFF2-40B4-BE49-F238E27FC236}">
                <a16:creationId xmlns:a16="http://schemas.microsoft.com/office/drawing/2014/main" id="{184919F2-F490-45CB-8858-770BF04AA011}"/>
              </a:ext>
            </a:extLst>
          </p:cNvPr>
          <p:cNvSpPr>
            <a:spLocks noGrp="1"/>
          </p:cNvSpPr>
          <p:nvPr>
            <p:ph sz="quarter" idx="13"/>
          </p:nvPr>
        </p:nvSpPr>
        <p:spPr>
          <a:xfrm>
            <a:off x="685800" y="1007165"/>
            <a:ext cx="5088714" cy="4367421"/>
          </a:xfrm>
        </p:spPr>
        <p:txBody>
          <a:bodyPr>
            <a:normAutofit/>
          </a:bodyPr>
          <a:lstStyle/>
          <a:p>
            <a:pPr marL="0" indent="0">
              <a:buNone/>
            </a:pPr>
            <a:r>
              <a:rPr lang="sl-SI" sz="3200" dirty="0">
                <a:solidFill>
                  <a:schemeClr val="accent1">
                    <a:lumMod val="50000"/>
                  </a:schemeClr>
                </a:solidFill>
                <a:hlinkClick r:id="rId2">
                  <a:extLst>
                    <a:ext uri="{A12FA001-AC4F-418D-AE19-62706E023703}">
                      <ahyp:hlinkClr xmlns:ahyp="http://schemas.microsoft.com/office/drawing/2018/hyperlinkcolor" xmlns="" val="tx"/>
                    </a:ext>
                  </a:extLst>
                </a:hlinkClick>
              </a:rPr>
              <a:t>Lažni posnetki</a:t>
            </a:r>
            <a:endParaRPr lang="sl-SI" sz="3200" dirty="0">
              <a:solidFill>
                <a:schemeClr val="accent1">
                  <a:lumMod val="50000"/>
                </a:schemeClr>
              </a:solidFill>
            </a:endParaRPr>
          </a:p>
          <a:p>
            <a:pPr marL="0" indent="0">
              <a:buNone/>
            </a:pPr>
            <a:r>
              <a:rPr lang="sl-SI" sz="3200" dirty="0">
                <a:solidFill>
                  <a:schemeClr val="accent1">
                    <a:lumMod val="50000"/>
                  </a:schemeClr>
                </a:solidFill>
                <a:hlinkClick r:id="rId3">
                  <a:extLst>
                    <a:ext uri="{A12FA001-AC4F-418D-AE19-62706E023703}">
                      <ahyp:hlinkClr xmlns:ahyp="http://schemas.microsoft.com/office/drawing/2018/hyperlinkcolor" xmlns="" val="tx"/>
                    </a:ext>
                  </a:extLst>
                </a:hlinkClick>
              </a:rPr>
              <a:t>LAŽNE NOVICE</a:t>
            </a:r>
            <a:endParaRPr lang="sl-SI" sz="3200" dirty="0">
              <a:solidFill>
                <a:schemeClr val="accent1">
                  <a:lumMod val="50000"/>
                </a:schemeClr>
              </a:solidFill>
            </a:endParaRPr>
          </a:p>
          <a:p>
            <a:pPr marL="0" indent="0">
              <a:buNone/>
            </a:pPr>
            <a:endParaRPr lang="sl-SI" sz="2400"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sl-SI" sz="2400" dirty="0">
                <a:solidFill>
                  <a:schemeClr val="accent1">
                    <a:lumMod val="50000"/>
                  </a:schemeClr>
                </a:solidFill>
                <a:latin typeface="Arial" panose="020B0604020202020204" pitchFamily="34" charset="0"/>
                <a:cs typeface="Arial" panose="020B0604020202020204" pitchFamily="34" charset="0"/>
              </a:rPr>
              <a:t>Lažne novice si ogledamo, ker imajo zanimiv naslov in vsebino, ki nas pritegne.</a:t>
            </a:r>
          </a:p>
        </p:txBody>
      </p:sp>
      <p:sp>
        <p:nvSpPr>
          <p:cNvPr id="23" name="Označba mesta vsebine 22">
            <a:extLst>
              <a:ext uri="{FF2B5EF4-FFF2-40B4-BE49-F238E27FC236}">
                <a16:creationId xmlns:a16="http://schemas.microsoft.com/office/drawing/2014/main" id="{D80E27EB-1C3D-44ED-BDCB-90D0B9E01491}"/>
              </a:ext>
            </a:extLst>
          </p:cNvPr>
          <p:cNvSpPr>
            <a:spLocks noGrp="1"/>
          </p:cNvSpPr>
          <p:nvPr>
            <p:ph sz="quarter" idx="14"/>
          </p:nvPr>
        </p:nvSpPr>
        <p:spPr/>
        <p:txBody>
          <a:bodyPr/>
          <a:lstStyle/>
          <a:p>
            <a:endParaRPr lang="sl-SI"/>
          </a:p>
        </p:txBody>
      </p:sp>
      <p:pic>
        <p:nvPicPr>
          <p:cNvPr id="4" name="Slika 3">
            <a:extLst>
              <a:ext uri="{FF2B5EF4-FFF2-40B4-BE49-F238E27FC236}">
                <a16:creationId xmlns:a16="http://schemas.microsoft.com/office/drawing/2014/main" id="{E1D2AC04-92B0-462B-B873-174307CD9A05}"/>
              </a:ext>
            </a:extLst>
          </p:cNvPr>
          <p:cNvPicPr>
            <a:picLocks noChangeAspect="1"/>
          </p:cNvPicPr>
          <p:nvPr/>
        </p:nvPicPr>
        <p:blipFill rotWithShape="1">
          <a:blip r:embed="rId4"/>
          <a:srcRect l="48264" t="125" b="53559"/>
          <a:stretch/>
        </p:blipFill>
        <p:spPr>
          <a:xfrm>
            <a:off x="5993971" y="1483415"/>
            <a:ext cx="5236298" cy="3509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7252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D026FB-FAD5-4356-92D9-1527A1D8FDF7}"/>
              </a:ext>
            </a:extLst>
          </p:cNvPr>
          <p:cNvSpPr>
            <a:spLocks noGrp="1"/>
          </p:cNvSpPr>
          <p:nvPr>
            <p:ph type="title"/>
          </p:nvPr>
        </p:nvSpPr>
        <p:spPr>
          <a:xfrm>
            <a:off x="685800" y="463826"/>
            <a:ext cx="10396882" cy="1022074"/>
          </a:xfrm>
        </p:spPr>
        <p:txBody>
          <a:bodyPr>
            <a:normAutofit/>
          </a:bodyPr>
          <a:lstStyle/>
          <a:p>
            <a:r>
              <a:rPr lang="sl-SI" dirty="0"/>
              <a:t>Zakaj se lažne novice širijo?</a:t>
            </a:r>
          </a:p>
        </p:txBody>
      </p:sp>
      <p:sp>
        <p:nvSpPr>
          <p:cNvPr id="3" name="Označba mesta vsebine 2">
            <a:extLst>
              <a:ext uri="{FF2B5EF4-FFF2-40B4-BE49-F238E27FC236}">
                <a16:creationId xmlns:a16="http://schemas.microsoft.com/office/drawing/2014/main" id="{6C2C8047-2954-44B9-BA71-2B1C90B0BB14}"/>
              </a:ext>
            </a:extLst>
          </p:cNvPr>
          <p:cNvSpPr>
            <a:spLocks noGrp="1"/>
          </p:cNvSpPr>
          <p:nvPr>
            <p:ph sz="quarter" idx="13"/>
          </p:nvPr>
        </p:nvSpPr>
        <p:spPr>
          <a:xfrm>
            <a:off x="512891" y="1393134"/>
            <a:ext cx="10394707" cy="4106517"/>
          </a:xfrm>
        </p:spPr>
        <p:txBody>
          <a:bodyPr>
            <a:noAutofit/>
          </a:bodyPr>
          <a:lstStyle/>
          <a:p>
            <a:r>
              <a:rPr lang="sl-SI" sz="2500" dirty="0">
                <a:latin typeface="Arial Narrow" panose="020B0606020202030204" pitchFamily="34" charset="0"/>
              </a:rPr>
              <a:t>Napačno je kriviti splet, saj je kriva družba. Ljudje, ki so dovolj podli, da si neko stvar izmislijo in ljudje, ki so dovolj neumni, da novico delijo, ne da bi pred tem preverili, ali je resnična. Tako namreč ustvarimo mrežo, po kateri se lažna novica razširi po vsem svetu. Ljudje ne znamo več razmišljati, vse se nam zdi resnično – če se novica pojavi na spletu, bo že držalo. Žal ni tako. Problem JE, DA  LJUDJE, ki ne razmišljajo s svojo glavo in posledično zavajajo tudi druge. </a:t>
            </a:r>
          </a:p>
        </p:txBody>
      </p:sp>
    </p:spTree>
    <p:extLst>
      <p:ext uri="{BB962C8B-B14F-4D97-AF65-F5344CB8AC3E}">
        <p14:creationId xmlns:p14="http://schemas.microsoft.com/office/powerpoint/2010/main" val="1743603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A73FA8-A98C-4189-B574-E3DF12D8FCD0}"/>
              </a:ext>
            </a:extLst>
          </p:cNvPr>
          <p:cNvSpPr>
            <a:spLocks noGrp="1"/>
          </p:cNvSpPr>
          <p:nvPr>
            <p:ph type="title"/>
          </p:nvPr>
        </p:nvSpPr>
        <p:spPr>
          <a:xfrm>
            <a:off x="683625" y="486189"/>
            <a:ext cx="10396882" cy="997226"/>
          </a:xfrm>
        </p:spPr>
        <p:txBody>
          <a:bodyPr/>
          <a:lstStyle/>
          <a:p>
            <a:r>
              <a:rPr lang="sl-SI" dirty="0"/>
              <a:t>Vrste lažnih novic:</a:t>
            </a:r>
          </a:p>
        </p:txBody>
      </p:sp>
      <p:sp>
        <p:nvSpPr>
          <p:cNvPr id="3" name="Označba mesta vsebine 2">
            <a:extLst>
              <a:ext uri="{FF2B5EF4-FFF2-40B4-BE49-F238E27FC236}">
                <a16:creationId xmlns:a16="http://schemas.microsoft.com/office/drawing/2014/main" id="{FF84ACC7-9C2C-4BC4-BFB0-386455D86875}"/>
              </a:ext>
            </a:extLst>
          </p:cNvPr>
          <p:cNvSpPr>
            <a:spLocks noGrp="1"/>
          </p:cNvSpPr>
          <p:nvPr>
            <p:ph sz="quarter" idx="13"/>
          </p:nvPr>
        </p:nvSpPr>
        <p:spPr>
          <a:xfrm>
            <a:off x="685800" y="1630018"/>
            <a:ext cx="10394707" cy="3744568"/>
          </a:xfrm>
        </p:spPr>
        <p:txBody>
          <a:bodyPr>
            <a:normAutofit fontScale="92500" lnSpcReduction="10000"/>
          </a:bodyPr>
          <a:lstStyle/>
          <a:p>
            <a:pPr marL="457200" indent="-457200">
              <a:buFont typeface="+mj-lt"/>
              <a:buAutoNum type="arabicPeriod"/>
            </a:pPr>
            <a:r>
              <a:rPr lang="sl-SI" dirty="0">
                <a:latin typeface="Arial" panose="020B0604020202020204" pitchFamily="34" charset="0"/>
                <a:cs typeface="Arial" panose="020B0604020202020204" pitchFamily="34" charset="0"/>
              </a:rPr>
              <a:t>Satira ali parodija (novice, ki so namenjene prelisičenju bralcev).</a:t>
            </a:r>
          </a:p>
          <a:p>
            <a:pPr marL="457200" indent="-457200">
              <a:buFont typeface="+mj-lt"/>
              <a:buAutoNum type="arabicPeriod"/>
            </a:pPr>
            <a:r>
              <a:rPr lang="sl-SI" dirty="0">
                <a:latin typeface="Arial" panose="020B0604020202020204" pitchFamily="34" charset="0"/>
                <a:cs typeface="Arial" panose="020B0604020202020204" pitchFamily="34" charset="0"/>
              </a:rPr>
              <a:t>Lažna povezava (ko se naslov ali slika novice ne ujemata z vsebino).</a:t>
            </a:r>
          </a:p>
          <a:p>
            <a:pPr marL="457200" indent="-457200">
              <a:buFont typeface="+mj-lt"/>
              <a:buAutoNum type="arabicPeriod"/>
            </a:pPr>
            <a:r>
              <a:rPr lang="sl-SI" dirty="0">
                <a:latin typeface="Arial" panose="020B0604020202020204" pitchFamily="34" charset="0"/>
                <a:cs typeface="Arial" panose="020B0604020202020204" pitchFamily="34" charset="0"/>
              </a:rPr>
              <a:t>Zavajalna vsebina (ko se novica uporabljajo za zavajanje).</a:t>
            </a:r>
          </a:p>
          <a:p>
            <a:pPr marL="457200" indent="-457200">
              <a:buFont typeface="+mj-lt"/>
              <a:buAutoNum type="arabicPeriod"/>
            </a:pPr>
            <a:r>
              <a:rPr lang="sl-SI" dirty="0">
                <a:latin typeface="Arial" panose="020B0604020202020204" pitchFamily="34" charset="0"/>
                <a:cs typeface="Arial" panose="020B0604020202020204" pitchFamily="34" charset="0"/>
              </a:rPr>
              <a:t>Napačni kontekst (ko se resnične informacije mešajo z neresničnimi).</a:t>
            </a:r>
          </a:p>
          <a:p>
            <a:pPr marL="457200" indent="-457200">
              <a:buFont typeface="+mj-lt"/>
              <a:buAutoNum type="arabicPeriod"/>
            </a:pPr>
            <a:r>
              <a:rPr lang="sl-SI" dirty="0">
                <a:latin typeface="Arial" panose="020B0604020202020204" pitchFamily="34" charset="0"/>
                <a:cs typeface="Arial" panose="020B0604020202020204" pitchFamily="34" charset="0"/>
              </a:rPr>
              <a:t>Vsiljiv kontekst ( ko se posnema resnične informacije z izmišljenimi viri).</a:t>
            </a:r>
          </a:p>
          <a:p>
            <a:pPr marL="457200" indent="-457200">
              <a:buFont typeface="+mj-lt"/>
              <a:buAutoNum type="arabicPeriod"/>
            </a:pPr>
            <a:r>
              <a:rPr lang="sl-SI" dirty="0">
                <a:latin typeface="Arial" panose="020B0604020202020204" pitchFamily="34" charset="0"/>
                <a:cs typeface="Arial" panose="020B0604020202020204" pitchFamily="34" charset="0"/>
              </a:rPr>
              <a:t>Manipulativen kontekst (ko se resnične informacije manipulirajo za namen prevare).</a:t>
            </a:r>
          </a:p>
          <a:p>
            <a:pPr marL="457200" indent="-457200">
              <a:buFont typeface="+mj-lt"/>
              <a:buAutoNum type="arabicPeriod"/>
            </a:pPr>
            <a:r>
              <a:rPr lang="sl-SI" dirty="0">
                <a:latin typeface="Arial" panose="020B0604020202020204" pitchFamily="34" charset="0"/>
                <a:cs typeface="Arial" panose="020B0604020202020204" pitchFamily="34" charset="0"/>
              </a:rPr>
              <a:t>Izmišljena vsebina (novica je 100% izmišljena).</a:t>
            </a:r>
          </a:p>
        </p:txBody>
      </p:sp>
    </p:spTree>
    <p:extLst>
      <p:ext uri="{BB962C8B-B14F-4D97-AF65-F5344CB8AC3E}">
        <p14:creationId xmlns:p14="http://schemas.microsoft.com/office/powerpoint/2010/main" val="3794729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1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1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1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nodeType="withEffect">
                                  <p:stCondLst>
                                    <p:cond delay="1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nodeType="withEffect">
                                  <p:stCondLst>
                                    <p:cond delay="1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nodeType="withEffect">
                                  <p:stCondLst>
                                    <p:cond delay="1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3BCF7D-F2B0-4E4C-9F49-005FB0B05F46}"/>
              </a:ext>
            </a:extLst>
          </p:cNvPr>
          <p:cNvSpPr>
            <a:spLocks noGrp="1"/>
          </p:cNvSpPr>
          <p:nvPr>
            <p:ph type="title"/>
          </p:nvPr>
        </p:nvSpPr>
        <p:spPr>
          <a:xfrm>
            <a:off x="5049077" y="685800"/>
            <a:ext cx="6033605" cy="796925"/>
          </a:xfrm>
        </p:spPr>
        <p:txBody>
          <a:bodyPr>
            <a:normAutofit/>
          </a:bodyPr>
          <a:lstStyle/>
          <a:p>
            <a:r>
              <a:rPr lang="sl-SI" sz="2800" dirty="0">
                <a:solidFill>
                  <a:schemeClr val="accent1">
                    <a:lumMod val="50000"/>
                  </a:schemeClr>
                </a:solidFill>
                <a:hlinkClick r:id="rId2">
                  <a:extLst>
                    <a:ext uri="{A12FA001-AC4F-418D-AE19-62706E023703}">
                      <ahyp:hlinkClr xmlns:ahyp="http://schemas.microsoft.com/office/drawing/2018/hyperlinkcolor" xmlns="" val="tx"/>
                    </a:ext>
                  </a:extLst>
                </a:hlinkClick>
              </a:rPr>
              <a:t>Nasveti za prepoznavanje lažnih novic</a:t>
            </a:r>
            <a:endParaRPr lang="sl-SI" sz="2800" dirty="0">
              <a:solidFill>
                <a:schemeClr val="accent1">
                  <a:lumMod val="50000"/>
                </a:schemeClr>
              </a:solidFill>
            </a:endParaRPr>
          </a:p>
        </p:txBody>
      </p:sp>
      <p:pic>
        <p:nvPicPr>
          <p:cNvPr id="4" name="Označba mesta vsebine 3">
            <a:extLst>
              <a:ext uri="{FF2B5EF4-FFF2-40B4-BE49-F238E27FC236}">
                <a16:creationId xmlns:a16="http://schemas.microsoft.com/office/drawing/2014/main" id="{5C9377D9-474A-451F-B7FA-B5C96FEFFB7D}"/>
              </a:ext>
            </a:extLst>
          </p:cNvPr>
          <p:cNvPicPr>
            <a:picLocks noGrp="1" noChangeAspect="1"/>
          </p:cNvPicPr>
          <p:nvPr>
            <p:ph sz="quarter" idx="13"/>
          </p:nvPr>
        </p:nvPicPr>
        <p:blipFill>
          <a:blip r:embed="rId3"/>
          <a:stretch>
            <a:fillRect/>
          </a:stretch>
        </p:blipFill>
        <p:spPr>
          <a:xfrm>
            <a:off x="198782" y="93430"/>
            <a:ext cx="4638260" cy="6184349"/>
          </a:xfrm>
          <a:prstGeom prst="rect">
            <a:avLst/>
          </a:prstGeom>
        </p:spPr>
      </p:pic>
      <p:pic>
        <p:nvPicPr>
          <p:cNvPr id="7" name="Označba mesta vsebine 6">
            <a:extLst>
              <a:ext uri="{FF2B5EF4-FFF2-40B4-BE49-F238E27FC236}">
                <a16:creationId xmlns:a16="http://schemas.microsoft.com/office/drawing/2014/main" id="{59A9533B-F2D3-4060-B59D-97BA754BE522}"/>
              </a:ext>
            </a:extLst>
          </p:cNvPr>
          <p:cNvPicPr>
            <a:picLocks noGrp="1" noChangeAspect="1"/>
          </p:cNvPicPr>
          <p:nvPr>
            <p:ph sz="quarter" idx="14"/>
          </p:nvPr>
        </p:nvPicPr>
        <p:blipFill>
          <a:blip r:embed="rId4"/>
          <a:stretch>
            <a:fillRect/>
          </a:stretch>
        </p:blipFill>
        <p:spPr>
          <a:xfrm>
            <a:off x="9382539" y="3793910"/>
            <a:ext cx="1813718" cy="1813718"/>
          </a:xfrm>
        </p:spPr>
      </p:pic>
      <p:pic>
        <p:nvPicPr>
          <p:cNvPr id="9" name="Slika 8">
            <a:extLst>
              <a:ext uri="{FF2B5EF4-FFF2-40B4-BE49-F238E27FC236}">
                <a16:creationId xmlns:a16="http://schemas.microsoft.com/office/drawing/2014/main" id="{B5D2C83B-61A4-4666-9EA1-5451922D8070}"/>
              </a:ext>
            </a:extLst>
          </p:cNvPr>
          <p:cNvPicPr>
            <a:picLocks noChangeAspect="1"/>
          </p:cNvPicPr>
          <p:nvPr/>
        </p:nvPicPr>
        <p:blipFill>
          <a:blip r:embed="rId5"/>
          <a:stretch>
            <a:fillRect/>
          </a:stretch>
        </p:blipFill>
        <p:spPr>
          <a:xfrm>
            <a:off x="5150398" y="2692147"/>
            <a:ext cx="2915481" cy="2915481"/>
          </a:xfrm>
          <a:prstGeom prst="rect">
            <a:avLst/>
          </a:prstGeom>
        </p:spPr>
      </p:pic>
    </p:spTree>
    <p:extLst>
      <p:ext uri="{BB962C8B-B14F-4D97-AF65-F5344CB8AC3E}">
        <p14:creationId xmlns:p14="http://schemas.microsoft.com/office/powerpoint/2010/main" val="234655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22" presetClass="entr" presetSubtype="4" fill="hold" nodeType="withEffect">
                                  <p:stCondLst>
                                    <p:cond delay="10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2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783D7E-EF70-46D8-AA11-51AECEE4B457}"/>
              </a:ext>
            </a:extLst>
          </p:cNvPr>
          <p:cNvSpPr>
            <a:spLocks noGrp="1"/>
          </p:cNvSpPr>
          <p:nvPr>
            <p:ph type="title"/>
          </p:nvPr>
        </p:nvSpPr>
        <p:spPr>
          <a:xfrm>
            <a:off x="685800" y="331451"/>
            <a:ext cx="10396882" cy="901002"/>
          </a:xfrm>
        </p:spPr>
        <p:txBody>
          <a:bodyPr/>
          <a:lstStyle/>
          <a:p>
            <a:r>
              <a:rPr lang="sl-SI" dirty="0">
                <a:latin typeface="Arial Black" panose="020B0A04020102020204" pitchFamily="34" charset="0"/>
              </a:rPr>
              <a:t>Viri:</a:t>
            </a:r>
          </a:p>
        </p:txBody>
      </p:sp>
      <p:sp>
        <p:nvSpPr>
          <p:cNvPr id="3" name="Označba mesta vsebine 2">
            <a:extLst>
              <a:ext uri="{FF2B5EF4-FFF2-40B4-BE49-F238E27FC236}">
                <a16:creationId xmlns:a16="http://schemas.microsoft.com/office/drawing/2014/main" id="{AFCFC5CD-376C-434F-85DE-99F71C40ED17}"/>
              </a:ext>
            </a:extLst>
          </p:cNvPr>
          <p:cNvSpPr>
            <a:spLocks noGrp="1"/>
          </p:cNvSpPr>
          <p:nvPr>
            <p:ph sz="quarter" idx="13"/>
          </p:nvPr>
        </p:nvSpPr>
        <p:spPr>
          <a:xfrm>
            <a:off x="685800" y="1232453"/>
            <a:ext cx="10394707" cy="3492779"/>
          </a:xfrm>
        </p:spPr>
        <p:txBody>
          <a:bodyPr/>
          <a:lstStyle/>
          <a:p>
            <a:r>
              <a:rPr lang="sl-SI" dirty="0">
                <a:hlinkClick r:id="rId2">
                  <a:extLst>
                    <a:ext uri="{A12FA001-AC4F-418D-AE19-62706E023703}">
                      <ahyp:hlinkClr xmlns:ahyp="http://schemas.microsoft.com/office/drawing/2018/hyperlinkcolor" xmlns="" val="tx"/>
                    </a:ext>
                  </a:extLst>
                </a:hlinkClick>
              </a:rPr>
              <a:t>https://www.student.si/studij-in-kariera/neformalna-izobrazba/kako-prepoznati-lazne-novice/?cn-reloaded=1</a:t>
            </a:r>
            <a:endParaRPr lang="sl-SI" dirty="0"/>
          </a:p>
          <a:p>
            <a:r>
              <a:rPr lang="sl-SI" dirty="0">
                <a:hlinkClick r:id="rId3">
                  <a:extLst>
                    <a:ext uri="{A12FA001-AC4F-418D-AE19-62706E023703}">
                      <ahyp:hlinkClr xmlns:ahyp="http://schemas.microsoft.com/office/drawing/2018/hyperlinkcolor" xmlns="" val="tx"/>
                    </a:ext>
                  </a:extLst>
                </a:hlinkClick>
              </a:rPr>
              <a:t>https://www.slovenec.org/2018/02/23/lazne-novice-kako-dalec-lahko-gre-cloveska-hudobija/</a:t>
            </a:r>
            <a:endParaRPr lang="sl-SI" dirty="0"/>
          </a:p>
          <a:p>
            <a:r>
              <a:rPr lang="sl-SI" dirty="0">
                <a:hlinkClick r:id="rId4">
                  <a:extLst>
                    <a:ext uri="{A12FA001-AC4F-418D-AE19-62706E023703}">
                      <ahyp:hlinkClr xmlns:ahyp="http://schemas.microsoft.com/office/drawing/2018/hyperlinkcolor" xmlns="" val="tx"/>
                    </a:ext>
                  </a:extLst>
                </a:hlinkClick>
              </a:rPr>
              <a:t>https://giphy.com/gifs/OqAeQrGmU7lS6tENnQ</a:t>
            </a:r>
            <a:endParaRPr lang="sl-SI" dirty="0"/>
          </a:p>
          <a:p>
            <a:endParaRPr lang="sl-SI" dirty="0"/>
          </a:p>
        </p:txBody>
      </p:sp>
      <p:pic>
        <p:nvPicPr>
          <p:cNvPr id="5" name="Slika 4">
            <a:extLst>
              <a:ext uri="{FF2B5EF4-FFF2-40B4-BE49-F238E27FC236}">
                <a16:creationId xmlns:a16="http://schemas.microsoft.com/office/drawing/2014/main" id="{32D0C2E0-CE78-4980-9BD9-7F377EE8487C}"/>
              </a:ext>
            </a:extLst>
          </p:cNvPr>
          <p:cNvPicPr>
            <a:picLocks noChangeAspect="1"/>
          </p:cNvPicPr>
          <p:nvPr/>
        </p:nvPicPr>
        <p:blipFill>
          <a:blip r:embed="rId5"/>
          <a:stretch>
            <a:fillRect/>
          </a:stretch>
        </p:blipFill>
        <p:spPr>
          <a:xfrm>
            <a:off x="7036904" y="3183979"/>
            <a:ext cx="3140766" cy="2355575"/>
          </a:xfrm>
          <a:prstGeom prst="rect">
            <a:avLst/>
          </a:prstGeom>
          <a:ln>
            <a:noFill/>
          </a:ln>
          <a:effectLst>
            <a:softEdge rad="112500"/>
          </a:effectLst>
        </p:spPr>
      </p:pic>
    </p:spTree>
    <p:extLst>
      <p:ext uri="{BB962C8B-B14F-4D97-AF65-F5344CB8AC3E}">
        <p14:creationId xmlns:p14="http://schemas.microsoft.com/office/powerpoint/2010/main" val="205981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33BB9C-5D11-4B3C-B043-783A1FC45ADE}"/>
              </a:ext>
            </a:extLst>
          </p:cNvPr>
          <p:cNvSpPr>
            <a:spLocks noGrp="1"/>
          </p:cNvSpPr>
          <p:nvPr>
            <p:ph type="ctrTitle"/>
          </p:nvPr>
        </p:nvSpPr>
        <p:spPr>
          <a:xfrm rot="21420000">
            <a:off x="-681932" y="817209"/>
            <a:ext cx="10117973" cy="2271827"/>
          </a:xfrm>
        </p:spPr>
        <p:txBody>
          <a:bodyPr>
            <a:normAutofit/>
          </a:bodyPr>
          <a:lstStyle/>
          <a:p>
            <a:pPr algn="ctr"/>
            <a:r>
              <a:rPr lang="sl-SI" sz="13100" b="1" dirty="0">
                <a:latin typeface="Gill Sans Ultra Bold" panose="020B0A02020104020203" pitchFamily="34" charset="-18"/>
              </a:rPr>
              <a:t>konec</a:t>
            </a:r>
          </a:p>
        </p:txBody>
      </p:sp>
      <p:sp>
        <p:nvSpPr>
          <p:cNvPr id="3" name="Podnaslov 2">
            <a:extLst>
              <a:ext uri="{FF2B5EF4-FFF2-40B4-BE49-F238E27FC236}">
                <a16:creationId xmlns:a16="http://schemas.microsoft.com/office/drawing/2014/main" id="{76D7D37C-BCC8-4E59-8EAB-DCD76CDA6971}"/>
              </a:ext>
            </a:extLst>
          </p:cNvPr>
          <p:cNvSpPr>
            <a:spLocks noGrp="1"/>
          </p:cNvSpPr>
          <p:nvPr>
            <p:ph type="subTitle" idx="1"/>
          </p:nvPr>
        </p:nvSpPr>
        <p:spPr/>
        <p:txBody>
          <a:bodyPr/>
          <a:lstStyle/>
          <a:p>
            <a:endParaRPr lang="sl-SI" dirty="0"/>
          </a:p>
        </p:txBody>
      </p:sp>
      <p:pic>
        <p:nvPicPr>
          <p:cNvPr id="7" name="Slika 6">
            <a:extLst>
              <a:ext uri="{FF2B5EF4-FFF2-40B4-BE49-F238E27FC236}">
                <a16:creationId xmlns:a16="http://schemas.microsoft.com/office/drawing/2014/main" id="{A9912E2C-885F-48C1-A50C-77A7F5964B77}"/>
              </a:ext>
            </a:extLst>
          </p:cNvPr>
          <p:cNvPicPr>
            <a:picLocks noChangeAspect="1"/>
          </p:cNvPicPr>
          <p:nvPr/>
        </p:nvPicPr>
        <p:blipFill>
          <a:blip r:embed="rId3"/>
          <a:stretch>
            <a:fillRect/>
          </a:stretch>
        </p:blipFill>
        <p:spPr>
          <a:xfrm rot="21396044">
            <a:off x="7133839" y="2741763"/>
            <a:ext cx="4233320" cy="3174990"/>
          </a:xfrm>
          <a:prstGeom prst="rect">
            <a:avLst/>
          </a:prstGeom>
          <a:ln>
            <a:noFill/>
          </a:ln>
          <a:effectLst>
            <a:softEdge rad="112500"/>
          </a:effectLst>
        </p:spPr>
      </p:pic>
      <p:pic>
        <p:nvPicPr>
          <p:cNvPr id="2050" name="Picture 2" descr="the end horror GIF">
            <a:extLst>
              <a:ext uri="{FF2B5EF4-FFF2-40B4-BE49-F238E27FC236}">
                <a16:creationId xmlns:a16="http://schemas.microsoft.com/office/drawing/2014/main" id="{91C4AA62-6176-4541-BAA1-6BC393369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8057">
            <a:off x="782734" y="4421632"/>
            <a:ext cx="2397195" cy="179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51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80">
                                          <p:stCondLst>
                                            <p:cond delay="0"/>
                                          </p:stCondLst>
                                        </p:cTn>
                                        <p:tgtEl>
                                          <p:spTgt spid="2050"/>
                                        </p:tgtEl>
                                      </p:cBhvr>
                                    </p:animEffect>
                                    <p:anim calcmode="lin" valueType="num">
                                      <p:cBhvr>
                                        <p:cTn id="24"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0"/>
                                        </p:tgtEl>
                                      </p:cBhvr>
                                      <p:to x="100000" y="60000"/>
                                    </p:animScale>
                                    <p:animScale>
                                      <p:cBhvr>
                                        <p:cTn id="30" dur="166" decel="50000">
                                          <p:stCondLst>
                                            <p:cond delay="676"/>
                                          </p:stCondLst>
                                        </p:cTn>
                                        <p:tgtEl>
                                          <p:spTgt spid="2050"/>
                                        </p:tgtEl>
                                      </p:cBhvr>
                                      <p:to x="100000" y="100000"/>
                                    </p:animScale>
                                    <p:animScale>
                                      <p:cBhvr>
                                        <p:cTn id="31" dur="26">
                                          <p:stCondLst>
                                            <p:cond delay="1312"/>
                                          </p:stCondLst>
                                        </p:cTn>
                                        <p:tgtEl>
                                          <p:spTgt spid="2050"/>
                                        </p:tgtEl>
                                      </p:cBhvr>
                                      <p:to x="100000" y="80000"/>
                                    </p:animScale>
                                    <p:animScale>
                                      <p:cBhvr>
                                        <p:cTn id="32" dur="166" decel="50000">
                                          <p:stCondLst>
                                            <p:cond delay="1338"/>
                                          </p:stCondLst>
                                        </p:cTn>
                                        <p:tgtEl>
                                          <p:spTgt spid="2050"/>
                                        </p:tgtEl>
                                      </p:cBhvr>
                                      <p:to x="100000" y="100000"/>
                                    </p:animScale>
                                    <p:animScale>
                                      <p:cBhvr>
                                        <p:cTn id="33" dur="26">
                                          <p:stCondLst>
                                            <p:cond delay="1642"/>
                                          </p:stCondLst>
                                        </p:cTn>
                                        <p:tgtEl>
                                          <p:spTgt spid="2050"/>
                                        </p:tgtEl>
                                      </p:cBhvr>
                                      <p:to x="100000" y="90000"/>
                                    </p:animScale>
                                    <p:animScale>
                                      <p:cBhvr>
                                        <p:cTn id="34" dur="166" decel="50000">
                                          <p:stCondLst>
                                            <p:cond delay="1668"/>
                                          </p:stCondLst>
                                        </p:cTn>
                                        <p:tgtEl>
                                          <p:spTgt spid="2050"/>
                                        </p:tgtEl>
                                      </p:cBhvr>
                                      <p:to x="100000" y="100000"/>
                                    </p:animScale>
                                    <p:animScale>
                                      <p:cBhvr>
                                        <p:cTn id="35" dur="26">
                                          <p:stCondLst>
                                            <p:cond delay="1808"/>
                                          </p:stCondLst>
                                        </p:cTn>
                                        <p:tgtEl>
                                          <p:spTgt spid="2050"/>
                                        </p:tgtEl>
                                      </p:cBhvr>
                                      <p:to x="100000" y="95000"/>
                                    </p:animScale>
                                    <p:animScale>
                                      <p:cBhvr>
                                        <p:cTn id="36"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avni dogodek">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TM04033927[[fn=Glavni dogodek]]</Template>
  <TotalTime>271</TotalTime>
  <Words>257</Words>
  <Application>Microsoft Office PowerPoint</Application>
  <PresentationFormat>Širokozaslonsko</PresentationFormat>
  <Paragraphs>26</Paragraphs>
  <Slides>7</Slides>
  <Notes>3</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7</vt:i4>
      </vt:variant>
    </vt:vector>
  </HeadingPairs>
  <TitlesOfParts>
    <vt:vector size="16" baseType="lpstr">
      <vt:lpstr>Arial</vt:lpstr>
      <vt:lpstr>Arial Black</vt:lpstr>
      <vt:lpstr>Arial Narrow</vt:lpstr>
      <vt:lpstr>Bahnschrift Light Condensed</vt:lpstr>
      <vt:lpstr>Britannic Bold</vt:lpstr>
      <vt:lpstr>Calibri</vt:lpstr>
      <vt:lpstr>Gill Sans Ultra Bold</vt:lpstr>
      <vt:lpstr>Impact</vt:lpstr>
      <vt:lpstr>Glavni dogodek</vt:lpstr>
      <vt:lpstr>Lažne novice</vt:lpstr>
      <vt:lpstr>PowerPointova predstavitev</vt:lpstr>
      <vt:lpstr>Zakaj se lažne novice širijo?</vt:lpstr>
      <vt:lpstr>Vrste lažnih novic:</vt:lpstr>
      <vt:lpstr>Nasveti za prepoznavanje lažnih novic</vt:lpstr>
      <vt:lpstr>Viri:</vt:lpstr>
      <vt:lpstr>konec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Lažne novice</dc:title>
  <dc:creator>Uporabnik</dc:creator>
  <cp:lastModifiedBy>ROID</cp:lastModifiedBy>
  <cp:revision>23</cp:revision>
  <dcterms:created xsi:type="dcterms:W3CDTF">2020-04-14T07:56:24Z</dcterms:created>
  <dcterms:modified xsi:type="dcterms:W3CDTF">2020-04-19T06:51:04Z</dcterms:modified>
</cp:coreProperties>
</file>