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3" r:id="rId3"/>
    <p:sldId id="256" r:id="rId4"/>
    <p:sldId id="287" r:id="rId5"/>
    <p:sldId id="265" r:id="rId6"/>
    <p:sldId id="279" r:id="rId7"/>
    <p:sldId id="259" r:id="rId8"/>
    <p:sldId id="280" r:id="rId9"/>
    <p:sldId id="282" r:id="rId10"/>
    <p:sldId id="277" r:id="rId11"/>
    <p:sldId id="268" r:id="rId12"/>
    <p:sldId id="258" r:id="rId13"/>
    <p:sldId id="29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6803" autoAdjust="0"/>
  </p:normalViewPr>
  <p:slideViewPr>
    <p:cSldViewPr>
      <p:cViewPr varScale="1">
        <p:scale>
          <a:sx n="110" d="100"/>
          <a:sy n="110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96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4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5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51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8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39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4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34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18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3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EF0-9838-4D3F-A2ED-0427A3A07151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D0E6-1C8D-4281-88FC-F6D6FF7063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91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images.myguide-cdn.com/slovenia/companies/sng-maribor/large/sng-maribor-107663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&amp;v=r-1_K_wDgbc&amp;feature=emb_logo" TargetMode="External"/><Relationship Id="rId2" Type="http://schemas.openxmlformats.org/officeDocument/2006/relationships/hyperlink" Target="https://www.youtube.com/watch?time_continue=85&amp;v=030dxHvP30U&amp;feature=emb_tit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rPHHPdBQiY" TargetMode="External"/><Relationship Id="rId4" Type="http://schemas.openxmlformats.org/officeDocument/2006/relationships/hyperlink" Target="https://www.youtube.com/watch?v=JVdxqovI7w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826B-31BA-4604-8B75-2E8E6177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16" y="915535"/>
            <a:ext cx="4536504" cy="213101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CentSchbkCyrill BT" panose="02040603050705020303" pitchFamily="18" charset="-52"/>
              </a:rPr>
              <a:t>Ali poznaš stavbi na fotografiji?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DD79-8BB3-4DCF-A700-23DD0D1C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99" y="4509120"/>
            <a:ext cx="3974309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2400" dirty="0"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V  Sloveniji imamo dve zelo lepi operni hiši oz. operi in sicer v Ljubljani in v Mariboru. </a:t>
            </a:r>
            <a:endParaRPr lang="sl-SI" altLang="sl-SI" sz="400" dirty="0">
              <a:latin typeface="CentSchbkCyrill BT" panose="02040603050705020303" pitchFamily="18" charset="-52"/>
            </a:endParaRP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</p:txBody>
      </p:sp>
      <p:pic>
        <p:nvPicPr>
          <p:cNvPr id="4" name="Picture 2" descr="D:\FAKS\3. LETNIK\2. SEMESTER\PRAKSA IN HOSPITACIJE\PRAKSA\GLASBA\Ljubljanska_Opera_2.jpg">
            <a:extLst>
              <a:ext uri="{FF2B5EF4-FFF2-40B4-BE49-F238E27FC236}">
                <a16:creationId xmlns:a16="http://schemas.microsoft.com/office/drawing/2014/main" id="{458992F8-3DC8-4575-8E30-1D961CF1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" y="44624"/>
            <a:ext cx="4383710" cy="40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SNG Maribor in Slovenia | My Guide Slovenia">
            <a:extLst>
              <a:ext uri="{FF2B5EF4-FFF2-40B4-BE49-F238E27FC236}">
                <a16:creationId xmlns:a16="http://schemas.microsoft.com/office/drawing/2014/main" id="{9E5AC8DD-D2B1-4D4F-A422-57460614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84" y="4009516"/>
            <a:ext cx="4641269" cy="27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5905500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16013" y="5661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400" b="1">
                <a:latin typeface="Arial" charset="0"/>
              </a:rPr>
              <a:t>Parter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1908175" y="4797425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9388" y="3284538"/>
            <a:ext cx="877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400" b="1">
                <a:latin typeface="Arial" charset="0"/>
              </a:rPr>
              <a:t>Lože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468313" y="2997200"/>
            <a:ext cx="10795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00" y="5851525"/>
            <a:ext cx="2424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000" b="1">
                <a:latin typeface="Arial" charset="0"/>
              </a:rPr>
              <a:t>Jama</a:t>
            </a:r>
          </a:p>
          <a:p>
            <a:r>
              <a:rPr lang="sl-SI" sz="2000" b="1">
                <a:latin typeface="Arial" charset="0"/>
              </a:rPr>
              <a:t>(orkester, dirigent)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4284663" y="4437063"/>
            <a:ext cx="14287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667625" y="2324100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000" b="1">
                <a:latin typeface="Arial" charset="0"/>
              </a:rPr>
              <a:t>Oder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4559300" y="2720975"/>
            <a:ext cx="30956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4067175" y="692150"/>
            <a:ext cx="5762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211638" y="26035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400" b="1">
                <a:latin typeface="Arial" charset="0"/>
              </a:rPr>
              <a:t>Scena</a:t>
            </a:r>
          </a:p>
        </p:txBody>
      </p:sp>
    </p:spTree>
    <p:extLst>
      <p:ext uri="{BB962C8B-B14F-4D97-AF65-F5344CB8AC3E}">
        <p14:creationId xmlns:p14="http://schemas.microsoft.com/office/powerpoint/2010/main" val="204981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268760" y="641666"/>
            <a:ext cx="8686800" cy="437222"/>
          </a:xfrm>
        </p:spPr>
        <p:txBody>
          <a:bodyPr>
            <a:noAutofit/>
          </a:bodyPr>
          <a:lstStyle/>
          <a:p>
            <a:r>
              <a:rPr lang="sl-SI" sz="2400" dirty="0">
                <a:latin typeface="CentSchbkCyrill BT" panose="02040603050705020303" pitchFamily="18" charset="-52"/>
              </a:rPr>
              <a:t>OPERNO BESEDILO = 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35" y="1988840"/>
            <a:ext cx="4842967" cy="2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1" y="1700808"/>
            <a:ext cx="337678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379553" y="114693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CentSchbkCyrill BT" panose="02040603050705020303" pitchFamily="18" charset="-52"/>
              </a:rPr>
              <a:t>LIBRETO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570035" y="470094"/>
            <a:ext cx="4682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CentSchbkCyrill BT" panose="02040603050705020303" pitchFamily="18" charset="-52"/>
              </a:rPr>
              <a:t>NOTE, KI JIH UPORABLJAJO</a:t>
            </a:r>
          </a:p>
          <a:p>
            <a:r>
              <a:rPr lang="sl-SI" sz="2400" dirty="0">
                <a:latin typeface="CentSchbkCyrill BT" panose="02040603050705020303" pitchFamily="18" charset="-52"/>
              </a:rPr>
              <a:t> ORKESTER IN PEVCI =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652120" y="1301091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CentSchbkCyrill BT" panose="02040603050705020303" pitchFamily="18" charset="-52"/>
              </a:rPr>
              <a:t>PARTITURA</a:t>
            </a:r>
          </a:p>
        </p:txBody>
      </p:sp>
    </p:spTree>
    <p:extLst>
      <p:ext uri="{BB962C8B-B14F-4D97-AF65-F5344CB8AC3E}">
        <p14:creationId xmlns:p14="http://schemas.microsoft.com/office/powerpoint/2010/main" val="21612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mc.bolha.com/0/image/155243/157619/gledaliski-list_5246f0b497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9" y="22966"/>
            <a:ext cx="355023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mc.bolha.com/2/image/155243/157619/gledaliski-list_5246f0b49e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66"/>
            <a:ext cx="3581075" cy="268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slag.si/smarje-sap/images/slike/novice/gledali%C5%A1ki_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7262"/>
            <a:ext cx="3600400" cy="38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ud-janezjalen.si/upload/documents/shows_13_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37" y="3090577"/>
            <a:ext cx="6125329" cy="30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2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5288BF-6675-40F7-BD6E-1268D4861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4FD81-2D1B-432F-AA65-93970E41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72970"/>
            <a:ext cx="8197889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Prisluhni najbolj znanim </a:t>
            </a:r>
            <a:r>
              <a:rPr lang="sl-SI" altLang="sl-SI" sz="1600" dirty="0"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operam (nekje so samo odlomki, nekje pa posnetek cele opere – ni ti treba poslušati vsega, samo malo preleti celoten posnetek </a:t>
            </a:r>
            <a:r>
              <a:rPr lang="sl-SI" altLang="sl-SI" sz="1600" dirty="0"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sl-SI" altLang="sl-SI" sz="1600" dirty="0"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600" dirty="0">
              <a:latin typeface="CentSchbkCyrill BT" panose="02040603050705020303" pitchFamily="18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G. Verdi: La </a:t>
            </a:r>
            <a:r>
              <a:rPr kumimoji="0" lang="sl-SI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Traviata</a:t>
            </a: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l-SI" sz="1600" dirty="0">
                <a:latin typeface="CentSchbkCyrill BT" panose="02040603050705020303" pitchFamily="18" charset="-52"/>
                <a:hlinkClick r:id="rId2"/>
              </a:rPr>
              <a:t>https://www.youtube.com/watch?time_continue=85&amp;v=030dxHvP30U&amp;feature=emb_title</a:t>
            </a:r>
            <a:endParaRPr lang="sl-SI" sz="1600" dirty="0">
              <a:latin typeface="CentSchbkCyrill BT" panose="02040603050705020303" pitchFamily="18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W. A. Mozart: Čarobna piščal</a:t>
            </a: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https://www.youtube.com/watch?time_continue=5&amp;v=r-1_K_wDgbc&amp;feature=emb_logo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G. Verdi: </a:t>
            </a:r>
            <a:r>
              <a:rPr kumimoji="0" lang="sl-SI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SchbkCyrill BT" panose="02040603050705020303" pitchFamily="18" charset="-52"/>
                <a:ea typeface="Calibri" panose="020F0502020204030204" pitchFamily="34" charset="0"/>
                <a:cs typeface="Arial" panose="020B0604020202020204" pitchFamily="34" charset="0"/>
              </a:rPr>
              <a:t>Nabucco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</a:endParaRPr>
          </a:p>
          <a:p>
            <a:pPr lvl="0"/>
            <a:r>
              <a:rPr lang="sl-SI" sz="1600" dirty="0">
                <a:latin typeface="CentSchbkCyrill BT" panose="02040603050705020303" pitchFamily="18" charset="-52"/>
                <a:hlinkClick r:id="rId4"/>
              </a:rPr>
              <a:t>https://www.youtube.com/watch?v=JVdxqovI7wo</a:t>
            </a:r>
            <a:endParaRPr lang="sl-SI" sz="1600" dirty="0">
              <a:latin typeface="CentSchbkCyrill BT" panose="02040603050705020303" pitchFamily="18" charset="-52"/>
            </a:endParaRPr>
          </a:p>
          <a:p>
            <a:pPr lvl="0"/>
            <a:endParaRPr lang="sl-SI" altLang="sl-SI" sz="1600" dirty="0">
              <a:latin typeface="CentSchbkCyrill BT" panose="02040603050705020303" pitchFamily="18" charset="-5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  <a:cs typeface="Times New Roman" panose="02020603050405020304" pitchFamily="18" charset="0"/>
            </a:endParaRPr>
          </a:p>
          <a:p>
            <a:r>
              <a:rPr lang="sl-SI" sz="1600" dirty="0">
                <a:latin typeface="CentSchbkCyrill BT" panose="02040603050705020303" pitchFamily="18" charset="-52"/>
              </a:rPr>
              <a:t>G. Rossini: Seviljski brivec</a:t>
            </a:r>
            <a:endParaRPr lang="sl-SI" sz="1600" cap="all" dirty="0">
              <a:latin typeface="CentSchbkCyrill BT" panose="02040603050705020303" pitchFamily="18" charset="-52"/>
            </a:endParaRPr>
          </a:p>
          <a:p>
            <a:pPr lvl="0"/>
            <a:r>
              <a:rPr lang="sl-SI" sz="1600" dirty="0">
                <a:latin typeface="CentSchbkCyrill BT" panose="02040603050705020303" pitchFamily="18" charset="-52"/>
                <a:hlinkClick r:id="rId5"/>
              </a:rPr>
              <a:t>https://www.youtube.com/watch?v=SrPHHPdBQiY</a:t>
            </a:r>
            <a:endParaRPr lang="sl-SI" sz="1600" dirty="0">
              <a:latin typeface="CentSchbkCyrill BT" panose="02040603050705020303" pitchFamily="18" charset="-52"/>
            </a:endParaRPr>
          </a:p>
          <a:p>
            <a:pPr lvl="0"/>
            <a:endParaRPr kumimoji="0" lang="sl-SI" altLang="sl-S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SchbkCyrill BT" panose="02040603050705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419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F084-8D74-4F42-A57A-1141279B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78" y="476672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CentSchbkCyrill BT" panose="02040603050705020303" pitchFamily="18" charset="-52"/>
              </a:rPr>
              <a:t>Najbolj znana operna hiša:</a:t>
            </a:r>
          </a:p>
          <a:p>
            <a:pPr marL="0" indent="0">
              <a:buNone/>
            </a:pPr>
            <a:r>
              <a:rPr lang="sl-SI" sz="2800" dirty="0">
                <a:latin typeface="CentSchbkCyrill BT" panose="02040603050705020303" pitchFamily="18" charset="-52"/>
              </a:rPr>
              <a:t>Sydneyjska operna hiša se nahaja v Sydneyju, zvezni državi Novi Južni Wales v Avstraliji in je ena izmed najlepših in najznamenitejših zgradb iz 20. stoletja. </a:t>
            </a:r>
          </a:p>
        </p:txBody>
      </p:sp>
      <p:pic>
        <p:nvPicPr>
          <p:cNvPr id="4" name="Picture 3" descr="D:\FAKS\3. LETNIK\2. SEMESTER\PRAKSA IN HOSPITACIJE\PRAKSA\GLASBA\sydney_opera_house.jpg">
            <a:extLst>
              <a:ext uri="{FF2B5EF4-FFF2-40B4-BE49-F238E27FC236}">
                <a16:creationId xmlns:a16="http://schemas.microsoft.com/office/drawing/2014/main" id="{FF9D711C-8480-40A6-8745-355BF431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07" y="2743845"/>
            <a:ext cx="5516522" cy="41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sl-SI" sz="4800" b="1" dirty="0">
                <a:latin typeface="CentSchbkCyrill BT" panose="02040603050705020303" pitchFamily="18" charset="-52"/>
              </a:rPr>
              <a:t>OPERA</a:t>
            </a:r>
          </a:p>
        </p:txBody>
      </p:sp>
      <p:pic>
        <p:nvPicPr>
          <p:cNvPr id="1026" name="Picture 2" descr="http://www.thoroughlymodernmilly.com/wp-content/uploads/2013/01/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04864"/>
            <a:ext cx="7721021" cy="399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31640" y="1700808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sl-SI" i="1" dirty="0">
                <a:latin typeface="CentSchbkCyrill BT" panose="02040603050705020303" pitchFamily="18" charset="-52"/>
              </a:rPr>
              <a:t>Razmisli ….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  <a:p>
            <a:r>
              <a:rPr lang="sl-SI" dirty="0">
                <a:latin typeface="CentSchbkCyrill BT" panose="02040603050705020303" pitchFamily="18" charset="-52"/>
              </a:rPr>
              <a:t>Kaj je opera?</a:t>
            </a:r>
          </a:p>
          <a:p>
            <a:endParaRPr lang="sl-SI" dirty="0">
              <a:latin typeface="CentSchbkCyrill BT" panose="02040603050705020303" pitchFamily="18" charset="-52"/>
            </a:endParaRPr>
          </a:p>
          <a:p>
            <a:r>
              <a:rPr lang="sl-SI" dirty="0">
                <a:latin typeface="CentSchbkCyrill BT" panose="02040603050705020303" pitchFamily="18" charset="-52"/>
              </a:rPr>
              <a:t>Kdo nastopa v operi?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  <a:p>
            <a:r>
              <a:rPr lang="sl-SI" dirty="0">
                <a:latin typeface="CentSchbkCyrill BT" panose="02040603050705020303" pitchFamily="18" charset="-52"/>
              </a:rPr>
              <a:t>Kako nastopajo?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707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40768"/>
            <a:ext cx="7467600" cy="580926"/>
          </a:xfrm>
        </p:spPr>
        <p:txBody>
          <a:bodyPr>
            <a:noAutofit/>
          </a:bodyPr>
          <a:lstStyle/>
          <a:p>
            <a:r>
              <a:rPr lang="sl-SI" sz="2800" dirty="0">
                <a:latin typeface="CentSchbkCyrill BT" panose="02040603050705020303" pitchFamily="18" charset="-52"/>
              </a:rPr>
              <a:t>Opera je največje glasbeno-gledališko delo.</a:t>
            </a:r>
            <a:br>
              <a:rPr lang="sl-SI" sz="2800" dirty="0">
                <a:latin typeface="CentSchbkCyrill BT" panose="02040603050705020303" pitchFamily="18" charset="-52"/>
              </a:rPr>
            </a:br>
            <a:r>
              <a:rPr lang="sl-SI" sz="2800" dirty="0">
                <a:latin typeface="CentSchbkCyrill BT" panose="02040603050705020303" pitchFamily="18" charset="-52"/>
              </a:rPr>
              <a:t> </a:t>
            </a:r>
            <a:br>
              <a:rPr lang="sl-SI" sz="1200" dirty="0">
                <a:latin typeface="CentSchbkCyrill BT" panose="02040603050705020303" pitchFamily="18" charset="-52"/>
              </a:rPr>
            </a:br>
            <a:br>
              <a:rPr lang="sl-SI" sz="1200" dirty="0">
                <a:latin typeface="CentSchbkCyrill BT" panose="02040603050705020303" pitchFamily="18" charset="-52"/>
              </a:rPr>
            </a:br>
            <a:r>
              <a:rPr lang="sl-SI" sz="1800" b="1" dirty="0">
                <a:latin typeface="CentSchbkCyrill BT" panose="02040603050705020303" pitchFamily="18" charset="-52"/>
              </a:rPr>
              <a:t>Glasbeno: </a:t>
            </a:r>
            <a:r>
              <a:rPr lang="sl-SI" sz="1800" dirty="0">
                <a:latin typeface="CentSchbkCyrill BT" panose="02040603050705020303" pitchFamily="18" charset="-52"/>
              </a:rPr>
              <a:t>Nastopajoči pojejo, igrajo in plešejo.</a:t>
            </a:r>
            <a:br>
              <a:rPr lang="sl-SI" sz="1800" dirty="0">
                <a:latin typeface="CentSchbkCyrill BT" panose="02040603050705020303" pitchFamily="18" charset="-52"/>
              </a:rPr>
            </a:br>
            <a:r>
              <a:rPr lang="sl-SI" sz="1800" b="1" dirty="0">
                <a:latin typeface="CentSchbkCyrill BT" panose="02040603050705020303" pitchFamily="18" charset="-52"/>
              </a:rPr>
              <a:t>Odrsko</a:t>
            </a:r>
            <a:r>
              <a:rPr lang="sl-SI" sz="1800" dirty="0">
                <a:latin typeface="CentSchbkCyrill BT" panose="02040603050705020303" pitchFamily="18" charset="-52"/>
              </a:rPr>
              <a:t>: Dogaja se na gledališkem odru.</a:t>
            </a:r>
            <a:br>
              <a:rPr lang="sl-SI" sz="1800" dirty="0">
                <a:latin typeface="CentSchbkCyrill BT" panose="02040603050705020303" pitchFamily="18" charset="-52"/>
              </a:rPr>
            </a:br>
            <a:r>
              <a:rPr lang="sl-SI" sz="1800" b="1" dirty="0">
                <a:latin typeface="CentSchbkCyrill BT" panose="02040603050705020303" pitchFamily="18" charset="-52"/>
              </a:rPr>
              <a:t>Scensko: </a:t>
            </a:r>
            <a:r>
              <a:rPr lang="sl-SI" sz="1800" dirty="0">
                <a:latin typeface="CentSchbkCyrill BT" panose="02040603050705020303" pitchFamily="18" charset="-52"/>
              </a:rPr>
              <a:t>Dogaja se v gledališču, na odru je postavljena scena, </a:t>
            </a:r>
            <a:br>
              <a:rPr lang="sl-SI" sz="1800" dirty="0">
                <a:latin typeface="CentSchbkCyrill BT" panose="02040603050705020303" pitchFamily="18" charset="-52"/>
              </a:rPr>
            </a:br>
            <a:r>
              <a:rPr lang="sl-SI" sz="1800" dirty="0">
                <a:latin typeface="CentSchbkCyrill BT" panose="02040603050705020303" pitchFamily="18" charset="-52"/>
              </a:rPr>
              <a:t>pevci so oblečeni v kostume.</a:t>
            </a:r>
            <a:br>
              <a:rPr lang="sl-SI" sz="1600" dirty="0"/>
            </a:br>
            <a:br>
              <a:rPr lang="sl-SI" sz="1600" dirty="0">
                <a:latin typeface="CentSchbkCyrill BT" panose="02040603050705020303" pitchFamily="18" charset="-52"/>
              </a:rPr>
            </a:br>
            <a:endParaRPr lang="sl-SI" sz="1600" dirty="0">
              <a:latin typeface="CentSchbkCyrill BT" panose="02040603050705020303" pitchFamily="18" charset="-52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83568" y="2564904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>
              <a:latin typeface="CentSchbkCyrill BT" panose="02040603050705020303" pitchFamily="18" charset="-52"/>
            </a:endParaRPr>
          </a:p>
          <a:p>
            <a:pPr marL="0" indent="0">
              <a:buNone/>
            </a:pPr>
            <a:r>
              <a:rPr lang="sl-SI" sz="2400" b="1" u="sng" dirty="0">
                <a:latin typeface="CentSchbkCyrill BT" panose="02040603050705020303" pitchFamily="18" charset="-52"/>
              </a:rPr>
              <a:t>Opera: </a:t>
            </a:r>
          </a:p>
          <a:p>
            <a:r>
              <a:rPr lang="sl-SI" sz="2400" dirty="0">
                <a:latin typeface="CentSchbkCyrill BT" panose="02040603050705020303" pitchFamily="18" charset="-52"/>
              </a:rPr>
              <a:t>Petje</a:t>
            </a:r>
          </a:p>
          <a:p>
            <a:r>
              <a:rPr lang="sl-SI" sz="2400" dirty="0">
                <a:latin typeface="CentSchbkCyrill BT" panose="02040603050705020303" pitchFamily="18" charset="-52"/>
              </a:rPr>
              <a:t>Ples</a:t>
            </a:r>
          </a:p>
          <a:p>
            <a:r>
              <a:rPr lang="sl-SI" sz="2400" dirty="0">
                <a:latin typeface="CentSchbkCyrill BT" panose="02040603050705020303" pitchFamily="18" charset="-52"/>
              </a:rPr>
              <a:t>Igranje</a:t>
            </a:r>
          </a:p>
          <a:p>
            <a:r>
              <a:rPr lang="sl-SI" sz="2400" dirty="0">
                <a:latin typeface="CentSchbkCyrill BT" panose="02040603050705020303" pitchFamily="18" charset="-52"/>
              </a:rPr>
              <a:t>Spremlja jih </a:t>
            </a:r>
          </a:p>
          <a:p>
            <a:pPr marL="0" indent="0">
              <a:buNone/>
            </a:pPr>
            <a:r>
              <a:rPr lang="sl-SI" sz="2400" dirty="0">
                <a:latin typeface="CentSchbkCyrill BT" panose="02040603050705020303" pitchFamily="18" charset="-52"/>
              </a:rPr>
              <a:t>orkester</a:t>
            </a:r>
          </a:p>
          <a:p>
            <a:endParaRPr lang="sl-SI" dirty="0">
              <a:latin typeface="CentSchbkCyrill BT" panose="02040603050705020303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392488" cy="29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8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op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" y="3520190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63" y="4296965"/>
            <a:ext cx="3252788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5106" y="289516"/>
            <a:ext cx="871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2000" b="1" dirty="0">
                <a:latin typeface="Arial" charset="0"/>
              </a:rPr>
              <a:t>Nastopajo:</a:t>
            </a:r>
          </a:p>
          <a:p>
            <a:r>
              <a:rPr lang="sl-SI" sz="2000" b="1" dirty="0">
                <a:latin typeface="Arial" charset="0"/>
              </a:rPr>
              <a:t>OPERNI PEVCI, OPERNI PEVSKI ZBOR, BALETNI PLESALCI, ORKESTER IN DIRIGENT. </a:t>
            </a:r>
          </a:p>
          <a:p>
            <a:endParaRPr lang="sl-SI" sz="2000" b="1" dirty="0">
              <a:latin typeface="Arial" charset="0"/>
            </a:endParaRPr>
          </a:p>
          <a:p>
            <a:r>
              <a:rPr lang="sl-SI" sz="1600" b="1" dirty="0">
                <a:latin typeface="Arial" charset="0"/>
              </a:rPr>
              <a:t>ZBOR OPERNIH PEVCEV (poje in spremlja soliste)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0"/>
          <a:stretch/>
        </p:blipFill>
        <p:spPr bwMode="auto">
          <a:xfrm>
            <a:off x="26978" y="1766787"/>
            <a:ext cx="4464619" cy="17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510110"/>
            <a:ext cx="2881312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804248" y="1131205"/>
            <a:ext cx="16995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600" b="1" dirty="0">
                <a:latin typeface="Arial" charset="0"/>
              </a:rPr>
              <a:t>OPERNI PEVCI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47864" y="3852483"/>
            <a:ext cx="35623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1600" b="1" dirty="0">
                <a:latin typeface="Arial" charset="0"/>
              </a:rPr>
              <a:t>BALETNI PLESALCI (ni nujno)</a:t>
            </a:r>
          </a:p>
        </p:txBody>
      </p:sp>
      <p:pic>
        <p:nvPicPr>
          <p:cNvPr id="2050" name="Picture 2" descr="Simfonični orkester Čajkovskega iz Moskve v Cankarjevem domu ...">
            <a:extLst>
              <a:ext uri="{FF2B5EF4-FFF2-40B4-BE49-F238E27FC236}">
                <a16:creationId xmlns:a16="http://schemas.microsoft.com/office/drawing/2014/main" id="{56DE1CC2-CAB1-4FD7-B1C9-2648D94D9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/>
          <a:stretch/>
        </p:blipFill>
        <p:spPr bwMode="auto">
          <a:xfrm>
            <a:off x="6615112" y="4945857"/>
            <a:ext cx="2528887" cy="19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5">
            <a:extLst>
              <a:ext uri="{FF2B5EF4-FFF2-40B4-BE49-F238E27FC236}">
                <a16:creationId xmlns:a16="http://schemas.microsoft.com/office/drawing/2014/main" id="{0570EE2C-7AE2-4637-B219-B2B0AC0F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2" y="4395446"/>
            <a:ext cx="2881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1600" b="1" dirty="0">
                <a:latin typeface="Arial" charset="0"/>
              </a:rPr>
              <a:t>ORKESTER, KI GA VODI DIRIGENT</a:t>
            </a:r>
          </a:p>
        </p:txBody>
      </p:sp>
    </p:spTree>
    <p:extLst>
      <p:ext uri="{BB962C8B-B14F-4D97-AF65-F5344CB8AC3E}">
        <p14:creationId xmlns:p14="http://schemas.microsoft.com/office/powerpoint/2010/main" val="21938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6865" r="29722" b="8333"/>
          <a:stretch/>
        </p:blipFill>
        <p:spPr bwMode="auto">
          <a:xfrm>
            <a:off x="295600" y="764704"/>
            <a:ext cx="8563429" cy="54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2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7719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>
                <a:latin typeface="Arial" charset="0"/>
              </a:rPr>
              <a:t>Tosca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05038"/>
            <a:ext cx="471011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43438" y="5734050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>
                <a:latin typeface="Arial" charset="0"/>
              </a:rPr>
              <a:t>Čarobna piščal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92138" y="250825"/>
            <a:ext cx="17363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3200" b="1" dirty="0">
                <a:latin typeface="Arial" charset="0"/>
              </a:rPr>
              <a:t> SCENA</a:t>
            </a:r>
          </a:p>
        </p:txBody>
      </p:sp>
    </p:spTree>
    <p:extLst>
      <p:ext uri="{BB962C8B-B14F-4D97-AF65-F5344CB8AC3E}">
        <p14:creationId xmlns:p14="http://schemas.microsoft.com/office/powerpoint/2010/main" val="42270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27088" y="549275"/>
            <a:ext cx="21900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3200" b="1" dirty="0">
                <a:latin typeface="Arial" charset="0"/>
              </a:rPr>
              <a:t> KOSTUMI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573463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94335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805237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5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293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CentSchbkCyrill BT</vt:lpstr>
      <vt:lpstr>Officeova tema</vt:lpstr>
      <vt:lpstr>Ali poznaš stavbi na fotografiji?</vt:lpstr>
      <vt:lpstr>PowerPoint Presentation</vt:lpstr>
      <vt:lpstr>OPERA</vt:lpstr>
      <vt:lpstr>PowerPoint Presentation</vt:lpstr>
      <vt:lpstr>Opera je največje glasbeno-gledališko delo.    Glasbeno: Nastopajoči pojejo, igrajo in plešejo. Odrsko: Dogaja se na gledališkem odru. Scensko: Dogaja se v gledališču, na odru je postavljena scena,  pevci so oblečeni v kostume.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OPERNO BESEDILO =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GLASBENO GLEDALIŠČE</dc:title>
  <dc:creator>Mateja</dc:creator>
  <cp:lastModifiedBy>Vanja</cp:lastModifiedBy>
  <cp:revision>28</cp:revision>
  <dcterms:created xsi:type="dcterms:W3CDTF">2014-05-17T16:56:26Z</dcterms:created>
  <dcterms:modified xsi:type="dcterms:W3CDTF">2020-04-15T21:39:42Z</dcterms:modified>
</cp:coreProperties>
</file>