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handoutMasterIdLst>
    <p:handoutMasterId r:id="rId9"/>
  </p:handoutMasterIdLst>
  <p:sldIdLst>
    <p:sldId id="256" r:id="rId2"/>
    <p:sldId id="262" r:id="rId3"/>
    <p:sldId id="263" r:id="rId4"/>
    <p:sldId id="265" r:id="rId5"/>
    <p:sldId id="264" r:id="rId6"/>
    <p:sldId id="266" r:id="rId7"/>
    <p:sldId id="267" r:id="rId8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9" d="100"/>
          <a:sy n="79" d="100"/>
        </p:scale>
        <p:origin x="-71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glav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3" name="Ograda datum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378151-F55E-409E-8218-34F40C7345E7}" type="datetimeFigureOut">
              <a:rPr lang="sl-SI" smtClean="0"/>
              <a:pPr/>
              <a:t>5. 04. 2020</a:t>
            </a:fld>
            <a:endParaRPr lang="sl-SI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403189-C7D2-43CD-98B3-41DC6A7C01D6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2210137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kotni trikotni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Naslov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17" name="Podnaslov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sl-SI" smtClean="0"/>
              <a:t>Kliknite, če želite urediti slog podnaslova matrice</a:t>
            </a:r>
            <a:endParaRPr kumimoji="0" lang="en-US"/>
          </a:p>
        </p:txBody>
      </p:sp>
      <p:grpSp>
        <p:nvGrpSpPr>
          <p:cNvPr id="2" name="Skupin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Prostoročno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Prostoročno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Prostoročno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Raven konek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Ograda datum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BE33585-400E-4B52-9D23-EB78B54CA172}" type="datetimeFigureOut">
              <a:rPr lang="sl-SI" smtClean="0"/>
              <a:pPr/>
              <a:t>5. 04. 2020</a:t>
            </a:fld>
            <a:endParaRPr lang="sl-SI"/>
          </a:p>
        </p:txBody>
      </p:sp>
      <p:sp>
        <p:nvSpPr>
          <p:cNvPr id="19" name="Ograda no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sl-SI"/>
          </a:p>
        </p:txBody>
      </p:sp>
      <p:sp>
        <p:nvSpPr>
          <p:cNvPr id="27" name="Ograda številke diapozitiv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3FF475F-AF5F-4B8B-A633-3D696A2F02FB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BE33585-400E-4B52-9D23-EB78B54CA172}" type="datetimeFigureOut">
              <a:rPr lang="sl-SI" smtClean="0"/>
              <a:pPr/>
              <a:t>5. 04. 2020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FF475F-AF5F-4B8B-A633-3D696A2F02FB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BE33585-400E-4B52-9D23-EB78B54CA172}" type="datetimeFigureOut">
              <a:rPr lang="sl-SI" smtClean="0"/>
              <a:pPr/>
              <a:t>5. 04. 2020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FF475F-AF5F-4B8B-A633-3D696A2F02FB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BE33585-400E-4B52-9D23-EB78B54CA172}" type="datetimeFigureOut">
              <a:rPr lang="sl-SI" smtClean="0"/>
              <a:pPr/>
              <a:t>5. 04. 2020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FF475F-AF5F-4B8B-A633-3D696A2F02FB}" type="slidenum">
              <a:rPr lang="sl-SI" smtClean="0"/>
              <a:pPr/>
              <a:t>‹#›</a:t>
            </a:fld>
            <a:endParaRPr lang="sl-SI"/>
          </a:p>
        </p:txBody>
      </p:sp>
      <p:sp>
        <p:nvSpPr>
          <p:cNvPr id="7" name="Naslov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sl-SI" smtClean="0"/>
              <a:t>Kliknite, če želite urediti sloge besedila matrice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BE33585-400E-4B52-9D23-EB78B54CA172}" type="datetimeFigureOut">
              <a:rPr lang="sl-SI" smtClean="0"/>
              <a:pPr/>
              <a:t>5. 04. 2020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FF475F-AF5F-4B8B-A633-3D696A2F02FB}" type="slidenum">
              <a:rPr lang="sl-SI" smtClean="0"/>
              <a:pPr/>
              <a:t>‹#›</a:t>
            </a:fld>
            <a:endParaRPr lang="sl-SI"/>
          </a:p>
        </p:txBody>
      </p:sp>
      <p:sp>
        <p:nvSpPr>
          <p:cNvPr id="7" name="Škarnice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Škarnice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BE33585-400E-4B52-9D23-EB78B54CA172}" type="datetimeFigureOut">
              <a:rPr lang="sl-SI" smtClean="0"/>
              <a:pPr/>
              <a:t>5. 04. 2020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FF475F-AF5F-4B8B-A633-3D696A2F02FB}" type="slidenum">
              <a:rPr lang="sl-SI" smtClean="0"/>
              <a:pPr/>
              <a:t>‹#›</a:t>
            </a:fld>
            <a:endParaRPr lang="sl-SI"/>
          </a:p>
        </p:txBody>
      </p:sp>
      <p:sp>
        <p:nvSpPr>
          <p:cNvPr id="8" name="Naslov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rimerjav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sl-SI" smtClean="0"/>
              <a:t>Kliknite, če želite urediti sloge besedila matrice</a:t>
            </a:r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sl-SI" smtClean="0"/>
              <a:t>Kliknite, če želite urediti sloge besedila matrice</a:t>
            </a:r>
          </a:p>
        </p:txBody>
      </p:sp>
      <p:sp>
        <p:nvSpPr>
          <p:cNvPr id="5" name="Ograda vsebine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7" name="Ograd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BE33585-400E-4B52-9D23-EB78B54CA172}" type="datetimeFigureOut">
              <a:rPr lang="sl-SI" smtClean="0"/>
              <a:pPr/>
              <a:t>5. 04. 2020</a:t>
            </a:fld>
            <a:endParaRPr lang="sl-SI"/>
          </a:p>
        </p:txBody>
      </p:sp>
      <p:sp>
        <p:nvSpPr>
          <p:cNvPr id="8" name="Ograd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l-SI"/>
          </a:p>
        </p:txBody>
      </p:sp>
      <p:sp>
        <p:nvSpPr>
          <p:cNvPr id="9" name="Ograd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FF475F-AF5F-4B8B-A633-3D696A2F02FB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grad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BE33585-400E-4B52-9D23-EB78B54CA172}" type="datetimeFigureOut">
              <a:rPr lang="sl-SI" smtClean="0"/>
              <a:pPr/>
              <a:t>5. 04. 2020</a:t>
            </a:fld>
            <a:endParaRPr lang="sl-SI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l-SI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FF475F-AF5F-4B8B-A633-3D696A2F02FB}" type="slidenum">
              <a:rPr lang="sl-SI" smtClean="0"/>
              <a:pPr/>
              <a:t>‹#›</a:t>
            </a:fld>
            <a:endParaRPr lang="sl-SI"/>
          </a:p>
        </p:txBody>
      </p:sp>
      <p:sp>
        <p:nvSpPr>
          <p:cNvPr id="6" name="Naslov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BE33585-400E-4B52-9D23-EB78B54CA172}" type="datetimeFigureOut">
              <a:rPr lang="sl-SI" smtClean="0"/>
              <a:pPr/>
              <a:t>5. 04. 2020</a:t>
            </a:fld>
            <a:endParaRPr lang="sl-SI"/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FF475F-AF5F-4B8B-A633-3D696A2F02FB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1_Naslov in vsebin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sl-SI" smtClean="0"/>
              <a:t>Kliknite, če želite urediti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BE33585-400E-4B52-9D23-EB78B54CA172}" type="datetimeFigureOut">
              <a:rPr lang="sl-SI" smtClean="0"/>
              <a:pPr/>
              <a:t>5. 04. 2020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FF475F-AF5F-4B8B-A633-3D696A2F02FB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Naslov in slik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sl-SI" smtClean="0"/>
              <a:t>Kliknite, če želite urediti sloge besedila matrice</a:t>
            </a:r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sl-SI" smtClean="0"/>
              <a:t>Kliknite ikono, če želite dodati sliko</a:t>
            </a:r>
            <a:endParaRPr kumimoji="0" lang="en-US" dirty="0"/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BE33585-400E-4B52-9D23-EB78B54CA172}" type="datetimeFigureOut">
              <a:rPr lang="sl-SI" smtClean="0"/>
              <a:pPr/>
              <a:t>5. 04. 2020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3FF475F-AF5F-4B8B-A633-3D696A2F02FB}" type="slidenum">
              <a:rPr lang="sl-SI" smtClean="0"/>
              <a:pPr/>
              <a:t>‹#›</a:t>
            </a:fld>
            <a:endParaRPr lang="sl-SI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8" name="Prostoročno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Prostoročno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Pravokotni trikotni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Raven konek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Škarnice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Škarnice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rostoročno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Prostoročno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Pravokotni trikotni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Raven konek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Ograda naslova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0" name="Ograda besedila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sl-SI" smtClean="0"/>
              <a:t>Kliknite, če želite urediti sloge besedila matrice</a:t>
            </a:r>
          </a:p>
          <a:p>
            <a:pPr lvl="1" eaLnBrk="1" latinLnBrk="0" hangingPunct="1"/>
            <a:r>
              <a:rPr kumimoji="0" lang="sl-SI" smtClean="0"/>
              <a:t>Druga raven</a:t>
            </a:r>
          </a:p>
          <a:p>
            <a:pPr lvl="2" eaLnBrk="1" latinLnBrk="0" hangingPunct="1"/>
            <a:r>
              <a:rPr kumimoji="0" lang="sl-SI" smtClean="0"/>
              <a:t>Tretja raven</a:t>
            </a:r>
          </a:p>
          <a:p>
            <a:pPr lvl="3" eaLnBrk="1" latinLnBrk="0" hangingPunct="1"/>
            <a:r>
              <a:rPr kumimoji="0" lang="sl-SI" smtClean="0"/>
              <a:t>Četrta raven</a:t>
            </a:r>
          </a:p>
          <a:p>
            <a:pPr lvl="4" eaLnBrk="1" latinLnBrk="0" hangingPunct="1"/>
            <a:r>
              <a:rPr kumimoji="0" lang="sl-SI" smtClean="0"/>
              <a:t>Peta raven</a:t>
            </a:r>
            <a:endParaRPr kumimoji="0" lang="en-US"/>
          </a:p>
        </p:txBody>
      </p:sp>
      <p:sp>
        <p:nvSpPr>
          <p:cNvPr id="10" name="Ograda datuma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BE33585-400E-4B52-9D23-EB78B54CA172}" type="datetimeFigureOut">
              <a:rPr lang="sl-SI" smtClean="0"/>
              <a:pPr/>
              <a:t>5. 04. 2020</a:t>
            </a:fld>
            <a:endParaRPr lang="sl-SI"/>
          </a:p>
        </p:txBody>
      </p:sp>
      <p:sp>
        <p:nvSpPr>
          <p:cNvPr id="22" name="Ograda noge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sl-SI"/>
          </a:p>
        </p:txBody>
      </p:sp>
      <p:sp>
        <p:nvSpPr>
          <p:cNvPr id="18" name="Ograda številke diapozitiva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93FF475F-AF5F-4B8B-A633-3D696A2F02FB}" type="slidenum">
              <a:rPr lang="sl-SI" smtClean="0"/>
              <a:pPr/>
              <a:t>‹#›</a:t>
            </a:fld>
            <a:endParaRPr 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sl-SI" dirty="0" smtClean="0"/>
              <a:t/>
            </a:r>
            <a:br>
              <a:rPr lang="sl-SI" dirty="0" smtClean="0"/>
            </a:br>
            <a:r>
              <a:rPr lang="sl-SI" dirty="0" smtClean="0"/>
              <a:t/>
            </a:r>
            <a:br>
              <a:rPr lang="sl-SI" dirty="0" smtClean="0"/>
            </a:br>
            <a:r>
              <a:rPr lang="sl-SI" dirty="0" smtClean="0"/>
              <a:t/>
            </a:r>
            <a:br>
              <a:rPr lang="sl-SI" dirty="0" smtClean="0"/>
            </a:br>
            <a:endParaRPr lang="sl-SI" dirty="0"/>
          </a:p>
        </p:txBody>
      </p:sp>
      <p:sp>
        <p:nvSpPr>
          <p:cNvPr id="5" name="Podnaslov 4"/>
          <p:cNvSpPr>
            <a:spLocks noGrp="1"/>
          </p:cNvSpPr>
          <p:nvPr>
            <p:ph type="subTitle" idx="1"/>
          </p:nvPr>
        </p:nvSpPr>
        <p:spPr>
          <a:xfrm>
            <a:off x="714348" y="2000240"/>
            <a:ext cx="7772400" cy="1199704"/>
          </a:xfrm>
        </p:spPr>
        <p:txBody>
          <a:bodyPr>
            <a:normAutofit/>
          </a:bodyPr>
          <a:lstStyle/>
          <a:p>
            <a:pPr algn="ctr"/>
            <a:r>
              <a:rPr lang="sl-SI" sz="4800" b="1" dirty="0" smtClean="0">
                <a:solidFill>
                  <a:schemeClr val="tx1"/>
                </a:solidFill>
                <a:latin typeface="Bradley Hand ITC" pitchFamily="66" charset="0"/>
                <a:cs typeface="Times New Roman" pitchFamily="18" charset="0"/>
              </a:rPr>
              <a:t>GEOMETRIJSKA TELESA</a:t>
            </a:r>
            <a:endParaRPr lang="en-US" sz="4800" b="1" dirty="0">
              <a:solidFill>
                <a:schemeClr val="tx1"/>
              </a:solidFill>
              <a:latin typeface="Bradley Hand ITC" pitchFamily="66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sdk.bitmoji.com/render/panel/2e5f6ef7-984b-4bd8-9a5d-8d53ad1dc2eb-d66d62be-aede-4058-9c4b-070b88323010-v1.png?transparent=1&amp;palette=1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9256"/>
          <a:stretch/>
        </p:blipFill>
        <p:spPr bwMode="auto">
          <a:xfrm>
            <a:off x="-1188640" y="1196752"/>
            <a:ext cx="3715816" cy="52524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Ovalni oblaček 4"/>
          <p:cNvSpPr/>
          <p:nvPr/>
        </p:nvSpPr>
        <p:spPr>
          <a:xfrm>
            <a:off x="3347864" y="291607"/>
            <a:ext cx="5544616" cy="3888432"/>
          </a:xfrm>
          <a:prstGeom prst="wedgeEllipseCallout">
            <a:avLst>
              <a:gd name="adj1" fmla="val -58330"/>
              <a:gd name="adj2" fmla="val 17235"/>
            </a:avLst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2" name="Ograda vsebine 1"/>
          <p:cNvSpPr>
            <a:spLocks noGrp="1"/>
          </p:cNvSpPr>
          <p:nvPr>
            <p:ph idx="1"/>
          </p:nvPr>
        </p:nvSpPr>
        <p:spPr>
          <a:xfrm>
            <a:off x="3413393" y="4365104"/>
            <a:ext cx="5482952" cy="3401852"/>
          </a:xfrm>
        </p:spPr>
        <p:txBody>
          <a:bodyPr>
            <a:normAutofit/>
          </a:bodyPr>
          <a:lstStyle/>
          <a:p>
            <a:endParaRPr lang="sl-SI" sz="2400" dirty="0">
              <a:latin typeface="Bookman Old Style" pitchFamily="18" charset="0"/>
            </a:endParaRPr>
          </a:p>
          <a:p>
            <a:pPr marL="109728" indent="0">
              <a:buNone/>
            </a:pPr>
            <a:r>
              <a:rPr lang="sl-SI" sz="2400" dirty="0" smtClean="0">
                <a:latin typeface="Bookman Old Style" pitchFamily="18" charset="0"/>
              </a:rPr>
              <a:t>Geometrijsko telo je sestavljeno iz </a:t>
            </a:r>
            <a:r>
              <a:rPr lang="sl-SI" sz="2400" b="1" dirty="0" smtClean="0">
                <a:latin typeface="Bookman Old Style" pitchFamily="18" charset="0"/>
              </a:rPr>
              <a:t>mejnih ploskev</a:t>
            </a:r>
            <a:r>
              <a:rPr lang="sl-SI" sz="2400" dirty="0" smtClean="0">
                <a:latin typeface="Bookman Old Style" pitchFamily="18" charset="0"/>
              </a:rPr>
              <a:t>. Sosednji mejni ploskvi se stikata v </a:t>
            </a:r>
            <a:r>
              <a:rPr lang="sl-SI" sz="2400" b="1" dirty="0" smtClean="0">
                <a:latin typeface="Bookman Old Style" pitchFamily="18" charset="0"/>
              </a:rPr>
              <a:t>robu</a:t>
            </a:r>
            <a:r>
              <a:rPr lang="sl-SI" sz="2400" dirty="0" smtClean="0">
                <a:latin typeface="Bookman Old Style" pitchFamily="18" charset="0"/>
              </a:rPr>
              <a:t>. Sosednji robovi se stikajo v </a:t>
            </a:r>
            <a:r>
              <a:rPr lang="sl-SI" sz="2400" b="1" dirty="0" smtClean="0">
                <a:latin typeface="Bookman Old Style" pitchFamily="18" charset="0"/>
              </a:rPr>
              <a:t>oglišču</a:t>
            </a:r>
            <a:r>
              <a:rPr lang="sl-SI" sz="2400" dirty="0" smtClean="0">
                <a:latin typeface="Bookman Old Style" pitchFamily="18" charset="0"/>
              </a:rPr>
              <a:t>. </a:t>
            </a:r>
          </a:p>
          <a:p>
            <a:pPr marL="109728" indent="0">
              <a:buNone/>
            </a:pPr>
            <a:endParaRPr lang="sl-SI" sz="2800" dirty="0"/>
          </a:p>
          <a:p>
            <a:pPr marL="109728" indent="0">
              <a:buNone/>
            </a:pPr>
            <a:endParaRPr lang="sl-SI" sz="2800" dirty="0"/>
          </a:p>
        </p:txBody>
      </p:sp>
      <p:sp>
        <p:nvSpPr>
          <p:cNvPr id="7" name="Ograda vsebine 1"/>
          <p:cNvSpPr txBox="1">
            <a:spLocks/>
          </p:cNvSpPr>
          <p:nvPr/>
        </p:nvSpPr>
        <p:spPr>
          <a:xfrm>
            <a:off x="4076328" y="1331677"/>
            <a:ext cx="5482952" cy="284836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09728" indent="0">
              <a:buFont typeface="Wingdings 3"/>
              <a:buNone/>
            </a:pPr>
            <a:r>
              <a:rPr lang="sl-SI" sz="2800" dirty="0" smtClean="0"/>
              <a:t>GEOMETRIJSKA TELESA:</a:t>
            </a:r>
          </a:p>
          <a:p>
            <a:r>
              <a:rPr lang="sl-SI" sz="2800" dirty="0" smtClean="0"/>
              <a:t>KOCKA</a:t>
            </a:r>
          </a:p>
          <a:p>
            <a:r>
              <a:rPr lang="sl-SI" sz="2800" dirty="0" smtClean="0"/>
              <a:t>KROGLA</a:t>
            </a:r>
          </a:p>
          <a:p>
            <a:r>
              <a:rPr lang="sl-SI" sz="2800" dirty="0" smtClean="0"/>
              <a:t>KVADER</a:t>
            </a:r>
          </a:p>
          <a:p>
            <a:r>
              <a:rPr lang="sl-SI" sz="2800" dirty="0" smtClean="0"/>
              <a:t>VALJ</a:t>
            </a:r>
          </a:p>
          <a:p>
            <a:endParaRPr lang="sl-SI" sz="2800" dirty="0" smtClean="0"/>
          </a:p>
          <a:p>
            <a:endParaRPr lang="sl-SI" sz="2800" dirty="0" smtClean="0"/>
          </a:p>
          <a:p>
            <a:pPr marL="109728" indent="0">
              <a:buFont typeface="Wingdings 3"/>
              <a:buNone/>
            </a:pPr>
            <a:endParaRPr lang="sl-SI" sz="2800" dirty="0" smtClean="0"/>
          </a:p>
          <a:p>
            <a:pPr marL="109728" indent="0">
              <a:buFont typeface="Wingdings 3"/>
              <a:buNone/>
            </a:pPr>
            <a:endParaRPr lang="sl-SI" sz="2800" i="1" dirty="0"/>
          </a:p>
        </p:txBody>
      </p:sp>
    </p:spTree>
    <p:extLst>
      <p:ext uri="{BB962C8B-B14F-4D97-AF65-F5344CB8AC3E}">
        <p14:creationId xmlns:p14="http://schemas.microsoft.com/office/powerpoint/2010/main" val="3399830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slov 2"/>
          <p:cNvSpPr>
            <a:spLocks noGrp="1"/>
          </p:cNvSpPr>
          <p:nvPr>
            <p:ph type="title"/>
          </p:nvPr>
        </p:nvSpPr>
        <p:spPr>
          <a:xfrm>
            <a:off x="3275856" y="164939"/>
            <a:ext cx="8229600" cy="1143000"/>
          </a:xfrm>
        </p:spPr>
        <p:txBody>
          <a:bodyPr>
            <a:normAutofit/>
          </a:bodyPr>
          <a:lstStyle/>
          <a:p>
            <a:r>
              <a:rPr lang="sl-SI" sz="4400" dirty="0" smtClean="0"/>
              <a:t>KOCKA</a:t>
            </a:r>
            <a:endParaRPr lang="sl-SI" sz="4400" dirty="0"/>
          </a:p>
        </p:txBody>
      </p:sp>
      <p:pic>
        <p:nvPicPr>
          <p:cNvPr id="3074" name="Picture 2" descr="C:\Users\Vanja\Downloads\kock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9788" y="1124744"/>
            <a:ext cx="4924425" cy="4714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Raven puščični povezovalnik 4"/>
          <p:cNvCxnSpPr/>
          <p:nvPr/>
        </p:nvCxnSpPr>
        <p:spPr>
          <a:xfrm flipV="1">
            <a:off x="6660232" y="1844824"/>
            <a:ext cx="936104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" name="PoljeZBesedilom 5"/>
          <p:cNvSpPr txBox="1"/>
          <p:nvPr/>
        </p:nvSpPr>
        <p:spPr>
          <a:xfrm>
            <a:off x="7596336" y="1501715"/>
            <a:ext cx="1338828" cy="36933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sl-SI" b="1" dirty="0" smtClean="0"/>
              <a:t>12 ROBOV</a:t>
            </a:r>
            <a:endParaRPr lang="sl-SI" b="1" dirty="0"/>
          </a:p>
        </p:txBody>
      </p:sp>
      <p:cxnSp>
        <p:nvCxnSpPr>
          <p:cNvPr id="8" name="Raven puščični povezovalnik 7"/>
          <p:cNvCxnSpPr/>
          <p:nvPr/>
        </p:nvCxnSpPr>
        <p:spPr>
          <a:xfrm>
            <a:off x="6660232" y="4221088"/>
            <a:ext cx="936104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PoljeZBesedilom 9"/>
          <p:cNvSpPr txBox="1"/>
          <p:nvPr/>
        </p:nvSpPr>
        <p:spPr>
          <a:xfrm>
            <a:off x="7668344" y="4473116"/>
            <a:ext cx="1266820" cy="3693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sl-SI" b="1" dirty="0" smtClean="0"/>
              <a:t>8 OGLIŠČ</a:t>
            </a:r>
            <a:endParaRPr lang="sl-SI" b="1" dirty="0"/>
          </a:p>
        </p:txBody>
      </p:sp>
      <p:cxnSp>
        <p:nvCxnSpPr>
          <p:cNvPr id="11" name="Raven puščični povezovalnik 10"/>
          <p:cNvCxnSpPr/>
          <p:nvPr/>
        </p:nvCxnSpPr>
        <p:spPr>
          <a:xfrm flipH="1" flipV="1">
            <a:off x="1619672" y="3284984"/>
            <a:ext cx="1440160" cy="83384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PoljeZBesedilom 12"/>
          <p:cNvSpPr txBox="1"/>
          <p:nvPr/>
        </p:nvSpPr>
        <p:spPr>
          <a:xfrm>
            <a:off x="83068" y="2793667"/>
            <a:ext cx="2263761" cy="36933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sl-SI" b="1" dirty="0" smtClean="0"/>
              <a:t>6 MEJNIH PLOSKEV</a:t>
            </a:r>
            <a:endParaRPr lang="sl-SI" b="1" dirty="0"/>
          </a:p>
        </p:txBody>
      </p:sp>
      <p:cxnSp>
        <p:nvCxnSpPr>
          <p:cNvPr id="14" name="Raven povezovalnik 13"/>
          <p:cNvCxnSpPr/>
          <p:nvPr/>
        </p:nvCxnSpPr>
        <p:spPr>
          <a:xfrm>
            <a:off x="6588224" y="1412776"/>
            <a:ext cx="0" cy="2808312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5" name="Diagram poteka: Povezovalnik 14"/>
          <p:cNvSpPr/>
          <p:nvPr/>
        </p:nvSpPr>
        <p:spPr>
          <a:xfrm flipH="1" flipV="1">
            <a:off x="6516216" y="4149080"/>
            <a:ext cx="72008" cy="99428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17" name="Diagram poteka: Povezovalnik 16"/>
          <p:cNvSpPr/>
          <p:nvPr/>
        </p:nvSpPr>
        <p:spPr>
          <a:xfrm flipH="1">
            <a:off x="5148064" y="5517232"/>
            <a:ext cx="72008" cy="108012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16" name="Pravokotnik 15"/>
          <p:cNvSpPr/>
          <p:nvPr/>
        </p:nvSpPr>
        <p:spPr>
          <a:xfrm>
            <a:off x="2418837" y="2834934"/>
            <a:ext cx="2729227" cy="275430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8008861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 animBg="1"/>
      <p:bldP spid="10" grpId="0" animBg="1"/>
      <p:bldP spid="13" grpId="0" animBg="1"/>
      <p:bldP spid="15" grpId="0" animBg="1"/>
      <p:bldP spid="17" grpId="0" animBg="1"/>
      <p:bldP spid="1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slov 2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sl-SI" sz="4400" dirty="0" smtClean="0"/>
              <a:t>KROGLA</a:t>
            </a:r>
            <a:endParaRPr lang="sl-SI" sz="4400" dirty="0"/>
          </a:p>
        </p:txBody>
      </p:sp>
      <p:pic>
        <p:nvPicPr>
          <p:cNvPr id="5122" name="Picture 2" descr="C:\Users\Vanja\Downloads\images.jf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1983" y="1628800"/>
            <a:ext cx="4520034" cy="45200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Naslov 2"/>
          <p:cNvSpPr txBox="1">
            <a:spLocks/>
          </p:cNvSpPr>
          <p:nvPr/>
        </p:nvSpPr>
        <p:spPr>
          <a:xfrm>
            <a:off x="6499746" y="1196752"/>
            <a:ext cx="2320726" cy="2448272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sl-SI" sz="2400" dirty="0" smtClean="0"/>
              <a:t>Ali ima krogla kaj robov ali oglišč?</a:t>
            </a:r>
            <a:endParaRPr lang="sl-SI" sz="2400" dirty="0"/>
          </a:p>
        </p:txBody>
      </p:sp>
      <p:pic>
        <p:nvPicPr>
          <p:cNvPr id="5125" name="Picture 5" descr="https://sdk.bitmoji.com/render/panel/7e3bc453-64fb-4a34-bcaa-481724e5d3d9-d66d62be-aede-4058-9c4b-070b88323010-v1.png?transparent=1&amp;palette=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4189" y="2641088"/>
            <a:ext cx="2467037" cy="24670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Naslov 2"/>
          <p:cNvSpPr txBox="1">
            <a:spLocks/>
          </p:cNvSpPr>
          <p:nvPr/>
        </p:nvSpPr>
        <p:spPr>
          <a:xfrm>
            <a:off x="827435" y="2532802"/>
            <a:ext cx="1944216" cy="1224136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sl-SI" sz="2000" dirty="0" smtClean="0"/>
              <a:t>ROB</a:t>
            </a:r>
          </a:p>
          <a:p>
            <a:endParaRPr lang="sl-SI" sz="2000" dirty="0" smtClean="0"/>
          </a:p>
        </p:txBody>
      </p:sp>
      <p:cxnSp>
        <p:nvCxnSpPr>
          <p:cNvPr id="15" name="Raven povezovalnik 14"/>
          <p:cNvCxnSpPr/>
          <p:nvPr/>
        </p:nvCxnSpPr>
        <p:spPr>
          <a:xfrm>
            <a:off x="747496" y="2823465"/>
            <a:ext cx="792088" cy="288032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6" name="Raven povezovalnik 15"/>
          <p:cNvCxnSpPr/>
          <p:nvPr/>
        </p:nvCxnSpPr>
        <p:spPr>
          <a:xfrm flipV="1">
            <a:off x="675035" y="2817785"/>
            <a:ext cx="944488" cy="288032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7" name="Raven povezovalnik 16"/>
          <p:cNvCxnSpPr/>
          <p:nvPr/>
        </p:nvCxnSpPr>
        <p:spPr>
          <a:xfrm>
            <a:off x="867082" y="3888817"/>
            <a:ext cx="792088" cy="288032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8" name="Raven povezovalnik 17"/>
          <p:cNvCxnSpPr/>
          <p:nvPr/>
        </p:nvCxnSpPr>
        <p:spPr>
          <a:xfrm flipV="1">
            <a:off x="790882" y="3888817"/>
            <a:ext cx="944488" cy="288032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0" name="Naslov 2"/>
          <p:cNvSpPr txBox="1">
            <a:spLocks/>
          </p:cNvSpPr>
          <p:nvPr/>
        </p:nvSpPr>
        <p:spPr>
          <a:xfrm>
            <a:off x="647415" y="3276749"/>
            <a:ext cx="1944216" cy="1224136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endParaRPr lang="sl-SI" sz="2000" dirty="0" smtClean="0"/>
          </a:p>
          <a:p>
            <a:r>
              <a:rPr lang="sl-SI" sz="2000" dirty="0" smtClean="0"/>
              <a:t>OGLIŠČE</a:t>
            </a:r>
            <a:endParaRPr lang="sl-SI" sz="2000" dirty="0"/>
          </a:p>
        </p:txBody>
      </p:sp>
      <p:cxnSp>
        <p:nvCxnSpPr>
          <p:cNvPr id="19" name="Raven puščični povezovalnik 18"/>
          <p:cNvCxnSpPr/>
          <p:nvPr/>
        </p:nvCxnSpPr>
        <p:spPr>
          <a:xfrm flipV="1">
            <a:off x="2771651" y="3874607"/>
            <a:ext cx="1736725" cy="142660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6" name="Naslov 2"/>
          <p:cNvSpPr txBox="1">
            <a:spLocks/>
          </p:cNvSpPr>
          <p:nvPr/>
        </p:nvSpPr>
        <p:spPr>
          <a:xfrm>
            <a:off x="915698" y="4941168"/>
            <a:ext cx="1767690" cy="919634"/>
          </a:xfrm>
          <a:prstGeom prst="rect">
            <a:avLst/>
          </a:prstGeom>
          <a:ln w="57150">
            <a:solidFill>
              <a:srgbClr val="FFC000"/>
            </a:solidFill>
          </a:ln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sl-SI" sz="2000" dirty="0" smtClean="0"/>
              <a:t>1 MEJNA PLOSKEV</a:t>
            </a:r>
          </a:p>
        </p:txBody>
      </p:sp>
    </p:spTree>
    <p:extLst>
      <p:ext uri="{BB962C8B-B14F-4D97-AF65-F5344CB8AC3E}">
        <p14:creationId xmlns:p14="http://schemas.microsoft.com/office/powerpoint/2010/main" val="4492431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4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9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2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9" grpId="0"/>
      <p:bldP spid="20" grpId="0"/>
      <p:bldP spid="2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vsebine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l-SI" sz="4400" dirty="0" smtClean="0"/>
              <a:t>KVADER</a:t>
            </a:r>
            <a:endParaRPr lang="sl-SI" sz="4400" dirty="0"/>
          </a:p>
        </p:txBody>
      </p:sp>
      <p:pic>
        <p:nvPicPr>
          <p:cNvPr id="4098" name="Picture 2" descr="C:\Users\Vanja\Downloads\kvad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3010" y="1196752"/>
            <a:ext cx="6470171" cy="3884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Raven puščični povezovalnik 4"/>
          <p:cNvCxnSpPr/>
          <p:nvPr/>
        </p:nvCxnSpPr>
        <p:spPr>
          <a:xfrm flipV="1">
            <a:off x="7380312" y="1556792"/>
            <a:ext cx="720080" cy="11861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" name="PoljeZBesedilom 5"/>
          <p:cNvSpPr txBox="1"/>
          <p:nvPr/>
        </p:nvSpPr>
        <p:spPr>
          <a:xfrm>
            <a:off x="7647002" y="1012086"/>
            <a:ext cx="1338828" cy="36933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sl-SI" b="1" dirty="0" smtClean="0"/>
              <a:t>12 ROBOV</a:t>
            </a:r>
            <a:endParaRPr lang="sl-SI" b="1" dirty="0"/>
          </a:p>
        </p:txBody>
      </p:sp>
      <p:cxnSp>
        <p:nvCxnSpPr>
          <p:cNvPr id="7" name="Raven povezovalnik 6"/>
          <p:cNvCxnSpPr/>
          <p:nvPr/>
        </p:nvCxnSpPr>
        <p:spPr>
          <a:xfrm>
            <a:off x="7360840" y="1679830"/>
            <a:ext cx="0" cy="212622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3" name="Raven puščični povezovalnik 12"/>
          <p:cNvCxnSpPr/>
          <p:nvPr/>
        </p:nvCxnSpPr>
        <p:spPr>
          <a:xfrm>
            <a:off x="6084168" y="4924708"/>
            <a:ext cx="1152128" cy="2520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PoljeZBesedilom 13"/>
          <p:cNvSpPr txBox="1"/>
          <p:nvPr/>
        </p:nvSpPr>
        <p:spPr>
          <a:xfrm>
            <a:off x="7358462" y="4866056"/>
            <a:ext cx="1266820" cy="3693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sl-SI" b="1" dirty="0" smtClean="0"/>
              <a:t>8 OGLIŠČ</a:t>
            </a:r>
            <a:endParaRPr lang="sl-SI" b="1" dirty="0"/>
          </a:p>
        </p:txBody>
      </p:sp>
      <p:sp>
        <p:nvSpPr>
          <p:cNvPr id="15" name="Diagram poteka: Povezovalnik 14"/>
          <p:cNvSpPr/>
          <p:nvPr/>
        </p:nvSpPr>
        <p:spPr>
          <a:xfrm flipH="1" flipV="1">
            <a:off x="7358462" y="3739806"/>
            <a:ext cx="72008" cy="99428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16" name="Diagram poteka: Povezovalnik 15"/>
          <p:cNvSpPr/>
          <p:nvPr/>
        </p:nvSpPr>
        <p:spPr>
          <a:xfrm flipH="1">
            <a:off x="5918302" y="4797152"/>
            <a:ext cx="72008" cy="108012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19" name="PoljeZBesedilom 18"/>
          <p:cNvSpPr txBox="1"/>
          <p:nvPr/>
        </p:nvSpPr>
        <p:spPr>
          <a:xfrm>
            <a:off x="172435" y="1549219"/>
            <a:ext cx="2263761" cy="36933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sl-SI" b="1" dirty="0" smtClean="0"/>
              <a:t>6 MEJNIH PLOSKEV</a:t>
            </a:r>
            <a:endParaRPr lang="sl-SI" b="1" dirty="0"/>
          </a:p>
        </p:txBody>
      </p:sp>
      <p:sp>
        <p:nvSpPr>
          <p:cNvPr id="20" name="Pravokotnik 19"/>
          <p:cNvSpPr/>
          <p:nvPr/>
        </p:nvSpPr>
        <p:spPr>
          <a:xfrm>
            <a:off x="1795201" y="2793667"/>
            <a:ext cx="4123101" cy="2057491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cxnSp>
        <p:nvCxnSpPr>
          <p:cNvPr id="18" name="Raven puščični povezovalnik 17"/>
          <p:cNvCxnSpPr/>
          <p:nvPr/>
        </p:nvCxnSpPr>
        <p:spPr>
          <a:xfrm flipH="1" flipV="1">
            <a:off x="755576" y="2149866"/>
            <a:ext cx="1872208" cy="140604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521641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 animBg="1"/>
      <p:bldP spid="14" grpId="0" animBg="1"/>
      <p:bldP spid="15" grpId="0" animBg="1"/>
      <p:bldP spid="16" grpId="0" animBg="1"/>
      <p:bldP spid="19" grpId="0" animBg="1"/>
      <p:bldP spid="2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2"/>
          <p:cNvSpPr txBox="1">
            <a:spLocks/>
          </p:cNvSpPr>
          <p:nvPr/>
        </p:nvSpPr>
        <p:spPr>
          <a:xfrm>
            <a:off x="609600" y="188640"/>
            <a:ext cx="8229600" cy="1143000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sl-SI" sz="4400" dirty="0" smtClean="0"/>
              <a:t>VALJ</a:t>
            </a:r>
            <a:endParaRPr lang="sl-SI" sz="4400" dirty="0"/>
          </a:p>
        </p:txBody>
      </p:sp>
      <p:pic>
        <p:nvPicPr>
          <p:cNvPr id="6146" name="Picture 2" descr="C:\Users\Vanja\Downloads\cylinder-3y1qoR5-600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00" t="20797" r="11059" b="11464"/>
          <a:stretch/>
        </p:blipFill>
        <p:spPr bwMode="auto">
          <a:xfrm>
            <a:off x="2387132" y="1700808"/>
            <a:ext cx="4674536" cy="39412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Elipsa 5"/>
          <p:cNvSpPr/>
          <p:nvPr/>
        </p:nvSpPr>
        <p:spPr>
          <a:xfrm rot="20432741">
            <a:off x="2568539" y="2308956"/>
            <a:ext cx="1712013" cy="3229537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cxnSp>
        <p:nvCxnSpPr>
          <p:cNvPr id="8" name="Raven puščični povezovalnik 7"/>
          <p:cNvCxnSpPr/>
          <p:nvPr/>
        </p:nvCxnSpPr>
        <p:spPr>
          <a:xfrm flipH="1" flipV="1">
            <a:off x="1619672" y="1844824"/>
            <a:ext cx="1008112" cy="72673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PoljeZBesedilom 8"/>
          <p:cNvSpPr txBox="1"/>
          <p:nvPr/>
        </p:nvSpPr>
        <p:spPr>
          <a:xfrm>
            <a:off x="711576" y="1331476"/>
            <a:ext cx="1351652" cy="3693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sl-SI" b="1" dirty="0" smtClean="0"/>
              <a:t>2 ROBOVA</a:t>
            </a:r>
            <a:endParaRPr lang="sl-SI" b="1" dirty="0"/>
          </a:p>
        </p:txBody>
      </p:sp>
      <p:cxnSp>
        <p:nvCxnSpPr>
          <p:cNvPr id="15" name="Raven puščični povezovalnik 14"/>
          <p:cNvCxnSpPr/>
          <p:nvPr/>
        </p:nvCxnSpPr>
        <p:spPr>
          <a:xfrm>
            <a:off x="5777600" y="3922216"/>
            <a:ext cx="0" cy="1955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Raven puščični povezovalnik 17"/>
          <p:cNvCxnSpPr/>
          <p:nvPr/>
        </p:nvCxnSpPr>
        <p:spPr>
          <a:xfrm>
            <a:off x="3437847" y="3645024"/>
            <a:ext cx="1998249" cy="23042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" name="PoljeZBesedilom 20"/>
          <p:cNvSpPr txBox="1"/>
          <p:nvPr/>
        </p:nvSpPr>
        <p:spPr>
          <a:xfrm>
            <a:off x="5596612" y="6093296"/>
            <a:ext cx="2151551" cy="36933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sl-SI" b="1" dirty="0" smtClean="0"/>
              <a:t>3 MEJNE PLOSKVE</a:t>
            </a:r>
            <a:endParaRPr lang="sl-SI" b="1" dirty="0"/>
          </a:p>
        </p:txBody>
      </p:sp>
      <p:cxnSp>
        <p:nvCxnSpPr>
          <p:cNvPr id="11" name="Raven povezovalnik 10"/>
          <p:cNvCxnSpPr/>
          <p:nvPr/>
        </p:nvCxnSpPr>
        <p:spPr>
          <a:xfrm>
            <a:off x="7533912" y="2116050"/>
            <a:ext cx="792088" cy="288032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2" name="Raven povezovalnik 11"/>
          <p:cNvCxnSpPr/>
          <p:nvPr/>
        </p:nvCxnSpPr>
        <p:spPr>
          <a:xfrm flipV="1">
            <a:off x="7461451" y="2110370"/>
            <a:ext cx="944488" cy="288032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3" name="Naslov 2"/>
          <p:cNvSpPr txBox="1">
            <a:spLocks/>
          </p:cNvSpPr>
          <p:nvPr/>
        </p:nvSpPr>
        <p:spPr>
          <a:xfrm>
            <a:off x="6778719" y="1331640"/>
            <a:ext cx="2294996" cy="2011660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sl-SI" sz="2000" dirty="0" smtClean="0"/>
              <a:t>OGLIŠČE</a:t>
            </a:r>
            <a:endParaRPr lang="sl-SI" sz="2000" dirty="0"/>
          </a:p>
        </p:txBody>
      </p:sp>
      <p:pic>
        <p:nvPicPr>
          <p:cNvPr id="19" name="Picture 3" descr="C:\Users\Vanja\Pictures\Slika1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589" r="1" b="6655"/>
          <a:stretch/>
        </p:blipFill>
        <p:spPr bwMode="auto">
          <a:xfrm>
            <a:off x="5905894" y="1750047"/>
            <a:ext cx="1064822" cy="2232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308266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 animBg="1"/>
      <p:bldP spid="9" grpId="0" animBg="1"/>
      <p:bldP spid="21" grpId="0" animBg="1"/>
      <p:bldP spid="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slov 2"/>
          <p:cNvSpPr>
            <a:spLocks noGrp="1"/>
          </p:cNvSpPr>
          <p:nvPr>
            <p:ph type="title"/>
          </p:nvPr>
        </p:nvSpPr>
        <p:spPr>
          <a:xfrm>
            <a:off x="467544" y="2420888"/>
            <a:ext cx="8229600" cy="1143000"/>
          </a:xfrm>
        </p:spPr>
        <p:txBody>
          <a:bodyPr>
            <a:noAutofit/>
          </a:bodyPr>
          <a:lstStyle/>
          <a:p>
            <a:r>
              <a:rPr lang="sl-SI" sz="3200" dirty="0" smtClean="0"/>
              <a:t>Doma poišči predmete, ki imajo obliko </a:t>
            </a:r>
            <a:r>
              <a:rPr lang="sl-SI" sz="3200" u="sng" dirty="0" smtClean="0"/>
              <a:t>kocke, krogle, kvadra in valja</a:t>
            </a:r>
            <a:r>
              <a:rPr lang="sl-SI" sz="3200" dirty="0" smtClean="0"/>
              <a:t>. </a:t>
            </a:r>
            <a:br>
              <a:rPr lang="sl-SI" sz="3200" dirty="0" smtClean="0"/>
            </a:br>
            <a:r>
              <a:rPr lang="sl-SI" sz="3200" dirty="0" smtClean="0"/>
              <a:t/>
            </a:r>
            <a:br>
              <a:rPr lang="sl-SI" sz="3200" dirty="0" smtClean="0"/>
            </a:br>
            <a:r>
              <a:rPr lang="sl-SI" sz="3200" dirty="0" smtClean="0"/>
              <a:t>Na vsakem geometrijskem telesu pokaži, kje so robovi, oglišča in mejne ploskve. </a:t>
            </a:r>
            <a:br>
              <a:rPr lang="sl-SI" sz="3200" dirty="0" smtClean="0"/>
            </a:br>
            <a:r>
              <a:rPr lang="sl-SI" sz="3200" dirty="0"/>
              <a:t/>
            </a:r>
            <a:br>
              <a:rPr lang="sl-SI" sz="3200" dirty="0"/>
            </a:br>
            <a:r>
              <a:rPr lang="sl-SI" sz="3200" dirty="0" smtClean="0"/>
              <a:t>V delovnem zvezku reši 1. nalogo na strani 99. </a:t>
            </a:r>
            <a:endParaRPr lang="sl-SI" sz="3200" dirty="0"/>
          </a:p>
        </p:txBody>
      </p:sp>
    </p:spTree>
    <p:extLst>
      <p:ext uri="{BB962C8B-B14F-4D97-AF65-F5344CB8AC3E}">
        <p14:creationId xmlns:p14="http://schemas.microsoft.com/office/powerpoint/2010/main" val="2851059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tekanje">
  <a:themeElements>
    <a:clrScheme name="Stekanj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Stekanj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Stekanj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206</TotalTime>
  <Words>84</Words>
  <Application>Microsoft Office PowerPoint</Application>
  <PresentationFormat>Diaprojekcija na zaslonu (4:3)</PresentationFormat>
  <Paragraphs>30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diapozitivov</vt:lpstr>
      </vt:variant>
      <vt:variant>
        <vt:i4>7</vt:i4>
      </vt:variant>
    </vt:vector>
  </HeadingPairs>
  <TitlesOfParts>
    <vt:vector size="8" baseType="lpstr">
      <vt:lpstr>Stekanje</vt:lpstr>
      <vt:lpstr>   </vt:lpstr>
      <vt:lpstr>PowerPointova predstavitev</vt:lpstr>
      <vt:lpstr>KOCKA</vt:lpstr>
      <vt:lpstr>KROGLA</vt:lpstr>
      <vt:lpstr>KVADER</vt:lpstr>
      <vt:lpstr>PowerPointova predstavitev</vt:lpstr>
      <vt:lpstr>Doma poišči predmete, ki imajo obliko kocke, krogle, kvadra in valja.   Na vsakem geometrijskem telesu pokaži, kje so robovi, oglišča in mejne ploskve.   V delovnem zvezku reši 1. nalogo na strani 99. </vt:lpstr>
    </vt:vector>
  </TitlesOfParts>
  <Company>XP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Moj prijatelj piki jakob Kajetan Kovič</dc:title>
  <dc:creator>Windows</dc:creator>
  <cp:lastModifiedBy>Vanja</cp:lastModifiedBy>
  <cp:revision>23</cp:revision>
  <dcterms:created xsi:type="dcterms:W3CDTF">2011-03-27T13:48:38Z</dcterms:created>
  <dcterms:modified xsi:type="dcterms:W3CDTF">2020-04-05T11:05:28Z</dcterms:modified>
</cp:coreProperties>
</file>