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96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Slovenščina - književnost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Miha mate: babica v </a:t>
            </a:r>
            <a:r>
              <a:rPr lang="sl-SI" dirty="0" err="1" smtClean="0"/>
              <a:t>supergah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554" y="2955001"/>
            <a:ext cx="379095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66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Zapis v zvezek:</a:t>
            </a:r>
            <a:br>
              <a:rPr lang="sl-SI" dirty="0" smtClean="0"/>
            </a:br>
            <a:r>
              <a:rPr lang="sl-SI" dirty="0" smtClean="0">
                <a:solidFill>
                  <a:srgbClr val="7030A0"/>
                </a:solidFill>
              </a:rPr>
              <a:t>Miha mate: babica v </a:t>
            </a:r>
            <a:r>
              <a:rPr lang="sl-SI" dirty="0" err="1" smtClean="0">
                <a:solidFill>
                  <a:srgbClr val="7030A0"/>
                </a:solidFill>
              </a:rPr>
              <a:t>supergah</a:t>
            </a:r>
            <a:endParaRPr lang="sl-SI" dirty="0">
              <a:solidFill>
                <a:srgbClr val="7030A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Miha Mate </a:t>
            </a:r>
            <a:r>
              <a:rPr lang="sl-SI" dirty="0" smtClean="0"/>
              <a:t>je slovenski </a:t>
            </a:r>
            <a:r>
              <a:rPr lang="sl-SI" dirty="0"/>
              <a:t>pisatelj, prevajalec, kritik, esejist in </a:t>
            </a:r>
            <a:r>
              <a:rPr lang="sl-SI" dirty="0" smtClean="0"/>
              <a:t>urednik.</a:t>
            </a:r>
          </a:p>
          <a:p>
            <a:r>
              <a:rPr lang="sl-SI" dirty="0" smtClean="0"/>
              <a:t>Napisal je precej del za otroke</a:t>
            </a:r>
            <a:r>
              <a:rPr lang="sl-SI" dirty="0"/>
              <a:t> </a:t>
            </a:r>
            <a:r>
              <a:rPr lang="sl-SI" dirty="0" smtClean="0"/>
              <a:t>in mladino. Ena izmed najbolj znanih je Babica v </a:t>
            </a:r>
            <a:r>
              <a:rPr lang="sl-SI" dirty="0" err="1" smtClean="0"/>
              <a:t>supergah</a:t>
            </a:r>
            <a:r>
              <a:rPr lang="sl-S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3349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Berilo stran 32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Odpri berilo na strani 32. Preberi odlomek besedila od strani 32 do strani 36.</a:t>
            </a:r>
          </a:p>
          <a:p>
            <a:r>
              <a:rPr lang="sl-SI" dirty="0" smtClean="0"/>
              <a:t>Najprej beri tiho, sam sebi. Drugo branje pa beri glasno komu od domačih.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51457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Neznane besede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b="1" dirty="0" smtClean="0">
                <a:effectLst/>
              </a:rPr>
              <a:t>upokojíti:</a:t>
            </a:r>
            <a:r>
              <a:rPr lang="sl-SI" dirty="0">
                <a:effectLst/>
              </a:rPr>
              <a:t> </a:t>
            </a:r>
            <a:r>
              <a:rPr lang="sl-SI" i="1" dirty="0" smtClean="0">
                <a:effectLst/>
              </a:rPr>
              <a:t> </a:t>
            </a:r>
            <a:r>
              <a:rPr lang="sl-SI" i="1" dirty="0">
                <a:effectLst/>
              </a:rPr>
              <a:t>po končani zahtevani delovni dobi ni več </a:t>
            </a:r>
            <a:r>
              <a:rPr lang="sl-SI" i="1" dirty="0" smtClean="0">
                <a:effectLst/>
              </a:rPr>
              <a:t>zaposlen</a:t>
            </a:r>
          </a:p>
          <a:p>
            <a:r>
              <a:rPr lang="sl-SI" b="1" dirty="0" smtClean="0">
                <a:effectLst/>
              </a:rPr>
              <a:t>pénzija</a:t>
            </a:r>
            <a:r>
              <a:rPr lang="sl-SI" dirty="0">
                <a:effectLst/>
              </a:rPr>
              <a:t> </a:t>
            </a:r>
            <a:r>
              <a:rPr lang="sl-SI" dirty="0" smtClean="0">
                <a:effectLst/>
              </a:rPr>
              <a:t>: dobivati penzijo, denar</a:t>
            </a:r>
          </a:p>
          <a:p>
            <a:r>
              <a:rPr lang="sl-SI" b="1" dirty="0" smtClean="0">
                <a:effectLst/>
              </a:rPr>
              <a:t>suhopárnost</a:t>
            </a:r>
            <a:r>
              <a:rPr lang="sl-SI" dirty="0">
                <a:effectLst/>
              </a:rPr>
              <a:t> </a:t>
            </a:r>
            <a:r>
              <a:rPr lang="sl-SI" dirty="0" smtClean="0">
                <a:effectLst/>
              </a:rPr>
              <a:t>: </a:t>
            </a:r>
            <a:r>
              <a:rPr lang="sl-SI" i="1" dirty="0" smtClean="0">
                <a:effectLst/>
              </a:rPr>
              <a:t>pustost</a:t>
            </a:r>
            <a:r>
              <a:rPr lang="sl-SI" i="1" dirty="0">
                <a:effectLst/>
              </a:rPr>
              <a:t>, dolgočasnost</a:t>
            </a:r>
            <a:endParaRPr lang="sl-SI" dirty="0">
              <a:effectLst/>
            </a:endParaRPr>
          </a:p>
          <a:p>
            <a:r>
              <a:rPr lang="sl-SI" b="1" dirty="0" smtClean="0">
                <a:effectLst/>
              </a:rPr>
              <a:t>čeméren</a:t>
            </a:r>
            <a:r>
              <a:rPr lang="sl-SI" dirty="0">
                <a:effectLst/>
              </a:rPr>
              <a:t> :</a:t>
            </a:r>
            <a:r>
              <a:rPr lang="sl-SI" dirty="0" smtClean="0">
                <a:effectLst/>
              </a:rPr>
              <a:t> </a:t>
            </a:r>
            <a:r>
              <a:rPr lang="sl-SI" i="1" dirty="0" smtClean="0">
                <a:effectLst/>
              </a:rPr>
              <a:t>slabe volje</a:t>
            </a:r>
          </a:p>
          <a:p>
            <a:r>
              <a:rPr lang="sl-SI" b="1" dirty="0" smtClean="0">
                <a:effectLst/>
              </a:rPr>
              <a:t>kurje oko:</a:t>
            </a:r>
            <a:r>
              <a:rPr lang="sl-SI" dirty="0" smtClean="0">
                <a:effectLst/>
              </a:rPr>
              <a:t> </a:t>
            </a:r>
            <a:r>
              <a:rPr lang="sl-SI" i="1" dirty="0">
                <a:effectLst/>
              </a:rPr>
              <a:t>kožna odebelina, zadebelina s poroženelim strženom</a:t>
            </a:r>
            <a:endParaRPr lang="sl-SI" dirty="0">
              <a:effectLst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81378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97527" y="1255222"/>
            <a:ext cx="10049885" cy="4535979"/>
          </a:xfrm>
        </p:spPr>
        <p:txBody>
          <a:bodyPr>
            <a:normAutofit/>
          </a:bodyPr>
          <a:lstStyle/>
          <a:p>
            <a:pPr lvl="0"/>
            <a:r>
              <a:rPr lang="sl-SI" b="1" dirty="0">
                <a:effectLst/>
              </a:rPr>
              <a:t>počutila se je kot riba na suhem </a:t>
            </a:r>
            <a:r>
              <a:rPr lang="sl-SI" dirty="0" smtClean="0">
                <a:effectLst/>
              </a:rPr>
              <a:t>: </a:t>
            </a:r>
            <a:r>
              <a:rPr lang="sl-SI" i="1" dirty="0" smtClean="0">
                <a:effectLst/>
              </a:rPr>
              <a:t>neugodno</a:t>
            </a:r>
            <a:r>
              <a:rPr lang="sl-SI" i="1" dirty="0">
                <a:effectLst/>
              </a:rPr>
              <a:t>, slabo</a:t>
            </a:r>
            <a:r>
              <a:rPr lang="sl-SI" dirty="0">
                <a:effectLst/>
              </a:rPr>
              <a:t>, v vodi </a:t>
            </a:r>
            <a:r>
              <a:rPr lang="sl-SI" i="1" dirty="0">
                <a:effectLst/>
              </a:rPr>
              <a:t>ugodno, </a:t>
            </a:r>
            <a:r>
              <a:rPr lang="sl-SI" i="1" dirty="0" smtClean="0">
                <a:effectLst/>
              </a:rPr>
              <a:t>prijetno</a:t>
            </a:r>
            <a:endParaRPr lang="sl-SI" dirty="0">
              <a:effectLst/>
            </a:endParaRPr>
          </a:p>
          <a:p>
            <a:pPr lvl="0"/>
            <a:r>
              <a:rPr lang="sl-SI" b="1" dirty="0">
                <a:effectLst/>
              </a:rPr>
              <a:t>ugrizniti se v </a:t>
            </a:r>
            <a:r>
              <a:rPr lang="sl-SI" b="1" dirty="0" smtClean="0">
                <a:effectLst/>
              </a:rPr>
              <a:t>jezik</a:t>
            </a:r>
            <a:r>
              <a:rPr lang="sl-SI" dirty="0" smtClean="0">
                <a:effectLst/>
              </a:rPr>
              <a:t>: </a:t>
            </a:r>
            <a:r>
              <a:rPr lang="sl-SI" i="1" dirty="0" smtClean="0">
                <a:effectLst/>
              </a:rPr>
              <a:t>ni </a:t>
            </a:r>
            <a:r>
              <a:rPr lang="sl-SI" i="1" dirty="0">
                <a:effectLst/>
              </a:rPr>
              <a:t>povedal, rekel, kar je </a:t>
            </a:r>
            <a:r>
              <a:rPr lang="sl-SI" i="1" dirty="0" smtClean="0">
                <a:effectLst/>
              </a:rPr>
              <a:t>hotel</a:t>
            </a:r>
            <a:r>
              <a:rPr lang="sl-SI" dirty="0" smtClean="0">
                <a:effectLst/>
              </a:rPr>
              <a:t>,</a:t>
            </a:r>
            <a:endParaRPr lang="sl-SI" dirty="0">
              <a:effectLst/>
            </a:endParaRPr>
          </a:p>
          <a:p>
            <a:pPr lvl="0"/>
            <a:r>
              <a:rPr lang="sl-SI" b="1" dirty="0">
                <a:effectLst/>
              </a:rPr>
              <a:t>poznala ju je kot lastni žep </a:t>
            </a:r>
            <a:r>
              <a:rPr lang="sl-SI" dirty="0" smtClean="0">
                <a:effectLst/>
              </a:rPr>
              <a:t>:</a:t>
            </a:r>
            <a:r>
              <a:rPr lang="sl-SI" i="1" dirty="0" smtClean="0">
                <a:effectLst/>
              </a:rPr>
              <a:t> </a:t>
            </a:r>
            <a:r>
              <a:rPr lang="sl-SI" i="1" dirty="0">
                <a:effectLst/>
              </a:rPr>
              <a:t>zelo dobro, zlasti po slabih </a:t>
            </a:r>
            <a:r>
              <a:rPr lang="sl-SI" i="1" dirty="0" smtClean="0">
                <a:effectLst/>
              </a:rPr>
              <a:t>lastnostih,</a:t>
            </a:r>
            <a:endParaRPr lang="sl-SI" dirty="0">
              <a:effectLst/>
            </a:endParaRPr>
          </a:p>
          <a:p>
            <a:pPr lvl="0"/>
            <a:r>
              <a:rPr lang="sl-SI" b="1" dirty="0">
                <a:effectLst/>
              </a:rPr>
              <a:t>imeti nekaj za </a:t>
            </a:r>
            <a:r>
              <a:rPr lang="sl-SI" b="1" dirty="0" smtClean="0">
                <a:effectLst/>
              </a:rPr>
              <a:t>bregom</a:t>
            </a:r>
            <a:r>
              <a:rPr lang="sl-SI" dirty="0" smtClean="0">
                <a:effectLst/>
              </a:rPr>
              <a:t>:</a:t>
            </a:r>
            <a:r>
              <a:rPr lang="sl-SI" i="1" dirty="0" smtClean="0">
                <a:effectLst/>
              </a:rPr>
              <a:t> nekaj </a:t>
            </a:r>
            <a:r>
              <a:rPr lang="sl-SI" i="1" dirty="0">
                <a:effectLst/>
              </a:rPr>
              <a:t>skriva, taji; nekaj skrivaj pripravlja, namerava </a:t>
            </a:r>
            <a:r>
              <a:rPr lang="sl-SI" i="1" dirty="0" smtClean="0">
                <a:effectLst/>
              </a:rPr>
              <a:t>storiti</a:t>
            </a:r>
            <a:r>
              <a:rPr lang="sl-SI" dirty="0" smtClean="0">
                <a:effectLst/>
              </a:rPr>
              <a:t>,</a:t>
            </a:r>
            <a:endParaRPr lang="sl-SI" dirty="0">
              <a:effectLst/>
            </a:endParaRPr>
          </a:p>
          <a:p>
            <a:pPr lvl="0"/>
            <a:r>
              <a:rPr lang="sl-SI" b="1" dirty="0">
                <a:effectLst/>
              </a:rPr>
              <a:t>zagristi se v </a:t>
            </a:r>
            <a:r>
              <a:rPr lang="sl-SI" b="1" dirty="0" smtClean="0">
                <a:effectLst/>
              </a:rPr>
              <a:t>kolena</a:t>
            </a:r>
            <a:r>
              <a:rPr lang="sl-SI" dirty="0" smtClean="0">
                <a:effectLst/>
              </a:rPr>
              <a:t>:</a:t>
            </a:r>
            <a:r>
              <a:rPr lang="sl-SI" i="1" dirty="0" smtClean="0">
                <a:effectLst/>
              </a:rPr>
              <a:t> hodili </a:t>
            </a:r>
            <a:r>
              <a:rPr lang="sl-SI" i="1" dirty="0">
                <a:effectLst/>
              </a:rPr>
              <a:t>v hudo </a:t>
            </a:r>
            <a:r>
              <a:rPr lang="sl-SI" i="1" dirty="0" smtClean="0">
                <a:effectLst/>
              </a:rPr>
              <a:t>strmino</a:t>
            </a:r>
            <a:r>
              <a:rPr lang="sl-SI" dirty="0" smtClean="0">
                <a:effectLst/>
              </a:rPr>
              <a:t>,</a:t>
            </a:r>
            <a:endParaRPr lang="sl-SI" dirty="0">
              <a:effectLst/>
            </a:endParaRPr>
          </a:p>
          <a:p>
            <a:pPr marL="0" indent="0">
              <a:buNone/>
            </a:pPr>
            <a:endParaRPr lang="sl-SI" dirty="0">
              <a:effectLst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72061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31520" y="207818"/>
            <a:ext cx="10315891" cy="864524"/>
          </a:xfrm>
        </p:spPr>
        <p:txBody>
          <a:bodyPr/>
          <a:lstStyle/>
          <a:p>
            <a:r>
              <a:rPr lang="sl-SI" dirty="0" smtClean="0"/>
              <a:t>Delo z besedilom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31520" y="914400"/>
            <a:ext cx="10315892" cy="549471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l-SI" dirty="0" smtClean="0"/>
              <a:t> V zvezek odgovori na spodnja vprašanja. </a:t>
            </a:r>
          </a:p>
          <a:p>
            <a:pPr marL="0" lvl="0" indent="0">
              <a:buNone/>
            </a:pPr>
            <a:r>
              <a:rPr lang="sl-SI" dirty="0" smtClean="0">
                <a:effectLst/>
              </a:rPr>
              <a:t>1. Kakšna </a:t>
            </a:r>
            <a:r>
              <a:rPr lang="sl-SI" dirty="0">
                <a:effectLst/>
              </a:rPr>
              <a:t>sprememba je doletela babico pred mesecem dni?</a:t>
            </a:r>
          </a:p>
          <a:p>
            <a:pPr marL="0" lvl="0" indent="0">
              <a:buNone/>
            </a:pPr>
            <a:r>
              <a:rPr lang="sl-SI" dirty="0" smtClean="0">
                <a:effectLst/>
              </a:rPr>
              <a:t>2. Ali </a:t>
            </a:r>
            <a:r>
              <a:rPr lang="sl-SI" dirty="0">
                <a:effectLst/>
              </a:rPr>
              <a:t>je imela babica kakšnega hišnega ljubljenčka?</a:t>
            </a:r>
          </a:p>
          <a:p>
            <a:pPr marL="0" lvl="0" indent="0">
              <a:buNone/>
            </a:pPr>
            <a:r>
              <a:rPr lang="sl-SI" dirty="0" smtClean="0">
                <a:effectLst/>
              </a:rPr>
              <a:t>3. Kdo </a:t>
            </a:r>
            <a:r>
              <a:rPr lang="sl-SI" dirty="0">
                <a:effectLst/>
              </a:rPr>
              <a:t>jo je zgodaj zjutraj obiskal?</a:t>
            </a:r>
          </a:p>
          <a:p>
            <a:pPr marL="0" lvl="0" indent="0">
              <a:buNone/>
            </a:pPr>
            <a:r>
              <a:rPr lang="sl-SI" dirty="0" smtClean="0">
                <a:effectLst/>
              </a:rPr>
              <a:t>4. S </a:t>
            </a:r>
            <a:r>
              <a:rPr lang="sl-SI" dirty="0">
                <a:effectLst/>
              </a:rPr>
              <a:t>kakšnim namenom sta </a:t>
            </a:r>
            <a:r>
              <a:rPr lang="sl-SI" dirty="0" err="1">
                <a:effectLst/>
              </a:rPr>
              <a:t>Tinč</a:t>
            </a:r>
            <a:r>
              <a:rPr lang="sl-SI" dirty="0">
                <a:effectLst/>
              </a:rPr>
              <a:t> in </a:t>
            </a:r>
            <a:r>
              <a:rPr lang="sl-SI" dirty="0" err="1">
                <a:effectLst/>
              </a:rPr>
              <a:t>Binč</a:t>
            </a:r>
            <a:r>
              <a:rPr lang="sl-SI" dirty="0">
                <a:effectLst/>
              </a:rPr>
              <a:t> obiskala babico? Ali se vam je zdelo njuno dejanje dobro in zakaj?</a:t>
            </a:r>
          </a:p>
          <a:p>
            <a:pPr marL="0" lvl="0" indent="0">
              <a:buNone/>
            </a:pPr>
            <a:r>
              <a:rPr lang="sl-SI" dirty="0" smtClean="0">
                <a:effectLst/>
              </a:rPr>
              <a:t>5. Ali </a:t>
            </a:r>
            <a:r>
              <a:rPr lang="sl-SI" dirty="0">
                <a:effectLst/>
              </a:rPr>
              <a:t>je bila babica nad idejo takoj navdušena?</a:t>
            </a:r>
          </a:p>
          <a:p>
            <a:pPr marL="0" lvl="0" indent="0">
              <a:buNone/>
            </a:pPr>
            <a:r>
              <a:rPr lang="sl-SI" dirty="0" smtClean="0">
                <a:effectLst/>
              </a:rPr>
              <a:t>6. Kako </a:t>
            </a:r>
            <a:r>
              <a:rPr lang="sl-SI" dirty="0">
                <a:effectLst/>
              </a:rPr>
              <a:t>se je babica opremila za v hribe?</a:t>
            </a:r>
          </a:p>
          <a:p>
            <a:pPr marL="0" lvl="0" indent="0">
              <a:buNone/>
            </a:pPr>
            <a:r>
              <a:rPr lang="sl-SI" dirty="0" smtClean="0">
                <a:effectLst/>
              </a:rPr>
              <a:t>7. Ali </a:t>
            </a:r>
            <a:r>
              <a:rPr lang="sl-SI" dirty="0">
                <a:effectLst/>
              </a:rPr>
              <a:t>je babica zlahka premagovala pot proti vrhu?</a:t>
            </a:r>
          </a:p>
          <a:p>
            <a:pPr marL="0" lvl="0" indent="0">
              <a:buNone/>
            </a:pPr>
            <a:r>
              <a:rPr lang="sl-SI" dirty="0" smtClean="0">
                <a:effectLst/>
              </a:rPr>
              <a:t>8. Kaj </a:t>
            </a:r>
            <a:r>
              <a:rPr lang="sl-SI" dirty="0">
                <a:effectLst/>
              </a:rPr>
              <a:t>ji je povzročalo hude bolečine?</a:t>
            </a:r>
          </a:p>
          <a:p>
            <a:pPr marL="0" lvl="0" indent="0">
              <a:buNone/>
            </a:pPr>
            <a:r>
              <a:rPr lang="sl-SI" dirty="0" smtClean="0">
                <a:effectLst/>
              </a:rPr>
              <a:t>9. Kaj </a:t>
            </a:r>
            <a:r>
              <a:rPr lang="sl-SI" dirty="0">
                <a:effectLst/>
              </a:rPr>
              <a:t>je storila babica, ko ni mogla več dohitevati svoja vnuka? </a:t>
            </a:r>
          </a:p>
          <a:p>
            <a:pPr marL="0" lvl="0" indent="0">
              <a:buNone/>
            </a:pPr>
            <a:r>
              <a:rPr lang="sl-SI" dirty="0" smtClean="0">
                <a:effectLst/>
              </a:rPr>
              <a:t>10. Kaj </a:t>
            </a:r>
            <a:r>
              <a:rPr lang="sl-SI" dirty="0">
                <a:effectLst/>
              </a:rPr>
              <a:t>je pritegnilo njeno pozornost?</a:t>
            </a:r>
          </a:p>
          <a:p>
            <a:pPr marL="0" lvl="0" indent="0">
              <a:buNone/>
            </a:pPr>
            <a:r>
              <a:rPr lang="sl-SI" dirty="0" smtClean="0">
                <a:effectLst/>
              </a:rPr>
              <a:t>11. Kaj </a:t>
            </a:r>
            <a:r>
              <a:rPr lang="sl-SI" dirty="0">
                <a:effectLst/>
              </a:rPr>
              <a:t>je babica storila s </a:t>
            </a:r>
            <a:r>
              <a:rPr lang="sl-SI" dirty="0" err="1">
                <a:effectLst/>
              </a:rPr>
              <a:t>supergami</a:t>
            </a:r>
            <a:r>
              <a:rPr lang="sl-SI" dirty="0">
                <a:effectLst/>
              </a:rPr>
              <a:t>? Se ti zdi, da je ravnala prav?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090048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zje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TM04033919[[fn=Vezje]]</Template>
  <TotalTime>17</TotalTime>
  <Words>304</Words>
  <Application>Microsoft Office PowerPoint</Application>
  <PresentationFormat>Širokozaslonsko</PresentationFormat>
  <Paragraphs>32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Tw Cen MT</vt:lpstr>
      <vt:lpstr>Vezje</vt:lpstr>
      <vt:lpstr>Slovenščina - književnost</vt:lpstr>
      <vt:lpstr>Zapis v zvezek: Miha mate: babica v supergah</vt:lpstr>
      <vt:lpstr>Berilo stran 32</vt:lpstr>
      <vt:lpstr>Neznane besede</vt:lpstr>
      <vt:lpstr>PowerPointova predstavitev</vt:lpstr>
      <vt:lpstr>Delo z besedilom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Slovenščina - književnost</dc:title>
  <dc:creator>Andraž Črv Kompara</dc:creator>
  <cp:lastModifiedBy>ROID</cp:lastModifiedBy>
  <cp:revision>2</cp:revision>
  <dcterms:created xsi:type="dcterms:W3CDTF">2020-05-02T06:57:19Z</dcterms:created>
  <dcterms:modified xsi:type="dcterms:W3CDTF">2020-05-03T08:43:28Z</dcterms:modified>
</cp:coreProperties>
</file>