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44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8" r:id="rId6"/>
    <p:sldId id="260" r:id="rId7"/>
    <p:sldId id="264" r:id="rId8"/>
    <p:sldId id="275" r:id="rId9"/>
    <p:sldId id="276" r:id="rId10"/>
    <p:sldId id="277" r:id="rId11"/>
  </p:sldIdLst>
  <p:sldSz cx="12192000" cy="6858000"/>
  <p:notesSz cx="6858000" cy="9144000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41" autoAdjust="0"/>
  </p:normalViewPr>
  <p:slideViewPr>
    <p:cSldViewPr snapToGrid="0" snapToObjects="1">
      <p:cViewPr varScale="1">
        <p:scale>
          <a:sx n="47" d="100"/>
          <a:sy n="47" d="100"/>
        </p:scale>
        <p:origin x="72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388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4C72E697-6BEF-436E-82D5-260D6ACBFE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D4EB95FF-A7F1-4CB3-92C7-2341B92DFB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E3E73-9E4E-4E23-9E30-E21DE7EB35AF}" type="datetime1">
              <a:rPr lang="sl-SI" smtClean="0"/>
              <a:t>21. 05. 2020</a:t>
            </a:fld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F7BBE378-33F2-4433-A959-EE66F38C2C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34136EA9-F2D9-4407-9F28-4B56804FE9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37AEB-FE25-42EF-8937-F56276A18B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788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A2FCC-31E2-4515-8664-4DEDA123D237}" type="datetime1">
              <a:rPr lang="sl-SI" smtClean="0"/>
              <a:pPr/>
              <a:t>21. 05. 2020</a:t>
            </a:fld>
            <a:endParaRPr lang="sl-SI" dirty="0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dirty="0"/>
              <a:t>Uredite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E3986-D177-47E0-8C65-5097C226ED3E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89885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E3986-D177-47E0-8C65-5097C226ED3E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1655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E3986-D177-47E0-8C65-5097C226ED3E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112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E3986-D177-47E0-8C65-5097C226ED3E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5964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E3986-D177-47E0-8C65-5097C226ED3E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4465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Nebo R1---PrekrivniNaslov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3962399" y="1964267"/>
            <a:ext cx="7197726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 noProof="0" smtClean="0"/>
              <a:t>Uredite slog podnaslova matrice</a:t>
            </a:r>
            <a:endParaRPr lang="sl-SI" noProof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4B400B7E-4855-45EB-BEE6-26C1C4BDB17B}" type="datetime1">
              <a:rPr lang="sl-SI" noProof="0" smtClean="0"/>
              <a:t>21. 05. 2020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Nebo R1---PrekrivniVsebina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685800" y="4732865"/>
            <a:ext cx="1013142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sliko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299603"/>
            <a:ext cx="10131427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3FA42E-1ACB-4C6F-B19F-E4111A1C97C5}" type="datetime1">
              <a:rPr lang="sl-SI" noProof="0" smtClean="0"/>
              <a:t>21. 05. 2020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Nebo R1---PrekrivniVsebina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6EE1E8-CF49-45B7-B04B-01EC99544FD2}" type="datetime1">
              <a:rPr lang="sl-SI" noProof="0" smtClean="0"/>
              <a:t>21. 05. 2020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Nebo R1---PrekrivniVsebina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Polje_z_besedilom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sl-SI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4" name="Polje z besedilom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sl-SI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  <p:sp>
        <p:nvSpPr>
          <p:cNvPr id="16" name="Naslov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10" name="Označba mesta za besedilo 9"/>
          <p:cNvSpPr>
            <a:spLocks noGrp="1"/>
          </p:cNvSpPr>
          <p:nvPr>
            <p:ph type="body" sz="quarter" idx="13" hasCustomPrompt="1"/>
          </p:nvPr>
        </p:nvSpPr>
        <p:spPr>
          <a:xfrm>
            <a:off x="1097875" y="3352800"/>
            <a:ext cx="9339184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687465" y="4343400"/>
            <a:ext cx="10152367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DA1083-8CB3-4E79-BAA8-BC52001B80EB}" type="datetime1">
              <a:rPr lang="sl-SI" noProof="0" smtClean="0"/>
              <a:t>21. 05. 2020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Nebo R1---PrekrivniVsebina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685802" y="3308581"/>
            <a:ext cx="10131425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685801" y="4777381"/>
            <a:ext cx="10131426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8F0009-1636-4108-AD7E-A8EB4ABC2B9C}" type="datetime1">
              <a:rPr lang="sl-SI" noProof="0" smtClean="0"/>
              <a:t>21. 05. 2020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 za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Nebo R1---PrekrivniVsebina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Polje_z_besedilom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sl-SI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4" name="Polje z besedilom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sl-SI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  <p:sp>
        <p:nvSpPr>
          <p:cNvPr id="16" name="Naslov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10" name="Označba mesta za besedilo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sl-SI" noProof="0"/>
              <a:t>Uredite sloge besedila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685799" y="4775200"/>
            <a:ext cx="10135436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DAC58F-4669-4BEF-A3CE-E492F3A312B7}" type="datetime1">
              <a:rPr lang="sl-SI" noProof="0" smtClean="0"/>
              <a:t>21. 05. 2020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ilno ali nap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Nebo R1---PrekrivniVsebina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sl-SI" noProof="0"/>
              <a:t>Uredite slog naslova matrice</a:t>
            </a:r>
          </a:p>
        </p:txBody>
      </p:sp>
      <p:sp>
        <p:nvSpPr>
          <p:cNvPr id="10" name="Označba mesta za besedilo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sl-SI" noProof="0"/>
              <a:t>Uredite sloge besedila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3861DD-53D8-41E6-9F27-6B83C0912AAF}" type="datetime1">
              <a:rPr lang="sl-SI" noProof="0" smtClean="0"/>
              <a:t>21. 05. 2020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Nebo R1---PrekrivniVsebina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Naslov 1"/>
          <p:cNvSpPr>
            <a:spLocks noGrp="1"/>
          </p:cNvSpPr>
          <p:nvPr>
            <p:ph type="title" hasCustomPrompt="1"/>
          </p:nvPr>
        </p:nvSpPr>
        <p:spPr>
          <a:xfrm>
            <a:off x="685801" y="609600"/>
            <a:ext cx="10131425" cy="1456267"/>
          </a:xfrm>
        </p:spPr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498767-4D96-46B5-A820-901EE623904D}" type="datetime1">
              <a:rPr lang="sl-SI" noProof="0" smtClean="0"/>
              <a:t>21. 05. 2020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Nebo R1---PrekrivniVsebina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8658675" y="609599"/>
            <a:ext cx="2158552" cy="5181601"/>
          </a:xfrm>
        </p:spPr>
        <p:txBody>
          <a:bodyPr vert="eaVert"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832116" cy="5181600"/>
          </a:xfrm>
        </p:spPr>
        <p:txBody>
          <a:bodyPr vert="eaVert" rtlCol="0" anchor="t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70C596-D911-4733-B4CB-E4C983D29DCB}" type="datetime1">
              <a:rPr lang="sl-SI" noProof="0" smtClean="0"/>
              <a:t>21. 05. 2020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Nebo R1---PrekrivniVsebina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665B1A-2719-4A91-951E-50A0DA959F77}" type="datetime1">
              <a:rPr lang="sl-SI" noProof="0" smtClean="0"/>
              <a:t>21. 05. 2020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Nebo R1---PrekrivniVsebina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685800" y="3308581"/>
            <a:ext cx="10131427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685799" y="4777381"/>
            <a:ext cx="1013142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3DDFA7-5AAF-48DE-BBC5-A22AC0C87336}" type="datetime1">
              <a:rPr lang="sl-SI" noProof="0" smtClean="0"/>
              <a:t>21. 05. 2020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Nebo R1---PrekrivniVsebina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 hasCustomPrompt="1"/>
          </p:nvPr>
        </p:nvSpPr>
        <p:spPr>
          <a:xfrm>
            <a:off x="685802" y="2142067"/>
            <a:ext cx="4995334" cy="3649134"/>
          </a:xfrm>
        </p:spPr>
        <p:txBody>
          <a:bodyPr rtlCol="0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5821895" y="2142067"/>
            <a:ext cx="4995332" cy="3649133"/>
          </a:xfrm>
        </p:spPr>
        <p:txBody>
          <a:bodyPr rtlCol="0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631136-D147-48A8-8A10-25BB2E61D919}" type="datetime1">
              <a:rPr lang="sl-SI" noProof="0" smtClean="0"/>
              <a:t>21. 05. 2020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685801" y="2870201"/>
            <a:ext cx="4996923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 hasCustomPrompt="1"/>
          </p:nvPr>
        </p:nvSpPr>
        <p:spPr>
          <a:xfrm>
            <a:off x="5823483" y="2870201"/>
            <a:ext cx="4995334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FBD0E3-CAE7-4DF3-A6B8-7A859CBCAA44}" type="datetime1">
              <a:rPr lang="sl-SI" noProof="0" smtClean="0"/>
              <a:t>21. 05. 2020</a:t>
            </a:fld>
            <a:endParaRPr lang="sl-SI" noProof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Nebo R1---PrekrivniVsebina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49C76B-8291-40E5-9EE8-8CE1D6512EF1}" type="datetime1">
              <a:rPr lang="sl-SI" noProof="0" smtClean="0"/>
              <a:t>21. 05. 2020</a:t>
            </a:fld>
            <a:endParaRPr lang="sl-SI" noProof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Nebo R1---PrekrivniVsebina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709EF4-B6C0-4019-8506-FE7A95958D0C}" type="datetime1">
              <a:rPr lang="sl-SI" noProof="0" smtClean="0"/>
              <a:t>21. 05. 2020</a:t>
            </a:fld>
            <a:endParaRPr lang="sl-SI" noProof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Nebo R1---PrekrivniVsebina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685800" y="2074333"/>
            <a:ext cx="3680885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>
          <a:xfrm>
            <a:off x="4648201" y="609601"/>
            <a:ext cx="6169026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445933"/>
            <a:ext cx="3680885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15659E-9F58-4080-BF23-612CAA18D052}" type="datetime1">
              <a:rPr lang="sl-SI" noProof="0" smtClean="0"/>
              <a:t>21. 05. 2020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Nebo R1---PrekrivniVsebina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685800" y="1600200"/>
            <a:ext cx="6164653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14" name="Označba mesta za sliko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2971800"/>
            <a:ext cx="6164653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9F59D3-E178-4846-9A21-78549920EF99}" type="datetime1">
              <a:rPr lang="sl-SI" noProof="0" smtClean="0"/>
              <a:t>21. 05. 2020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144D9DA3-1457-4C73-BC14-84C4A10A244D}" type="datetime1">
              <a:rPr lang="sl-SI" noProof="0" smtClean="0"/>
              <a:t>21. 05. 2020</a:t>
            </a:fld>
            <a:endParaRPr lang="sl-SI" noProof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69E57DC2-970A-4B3E-BB1C-7A09969E49DF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ncinnatiartmuseum.org/art/exhibitions/romare-bearde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Nočno nebo z gorami v daljavi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54817"/>
            <a:ext cx="7197726" cy="2421464"/>
          </a:xfrm>
        </p:spPr>
        <p:txBody>
          <a:bodyPr rtlCol="0">
            <a:normAutofit/>
          </a:bodyPr>
          <a:lstStyle/>
          <a:p>
            <a:pPr rtl="0"/>
            <a:r>
              <a:rPr lang="sl-SI" b="1" dirty="0" smtClean="0"/>
              <a:t>Likovna umetnost</a:t>
            </a:r>
            <a:endParaRPr lang="sl-SI" b="1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76282"/>
            <a:ext cx="7197726" cy="1405467"/>
          </a:xfrm>
        </p:spPr>
        <p:txBody>
          <a:bodyPr rtlCol="0">
            <a:normAutofit/>
          </a:bodyPr>
          <a:lstStyle/>
          <a:p>
            <a:pPr rtl="0"/>
            <a:r>
              <a:rPr lang="sl-SI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kolaž</a:t>
            </a:r>
            <a:endParaRPr lang="sl-SI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99F444-FCBD-B140-9C05-E443FA08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1" y="609600"/>
            <a:ext cx="6143423" cy="1456267"/>
          </a:xfrm>
        </p:spPr>
        <p:txBody>
          <a:bodyPr rtlCol="0">
            <a:normAutofit/>
          </a:bodyPr>
          <a:lstStyle/>
          <a:p>
            <a:r>
              <a:rPr lang="sl-SI" dirty="0"/>
              <a:t>KAJ JE KOLAŽ? </a:t>
            </a:r>
          </a:p>
        </p:txBody>
      </p:sp>
      <p:pic>
        <p:nvPicPr>
          <p:cNvPr id="4" name="Slika 3" descr="Satelit na nočnem nebu">
            <a:extLst>
              <a:ext uri="{FF2B5EF4-FFF2-40B4-BE49-F238E27FC236}">
                <a16:creationId xmlns:a16="http://schemas.microsoft.com/office/drawing/2014/main" id="{D4F2268B-BB87-42FB-B84F-C145C01B49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11" r="16027" b="1"/>
          <a:stretch/>
        </p:blipFill>
        <p:spPr>
          <a:xfrm>
            <a:off x="8888133" y="4144246"/>
            <a:ext cx="3302966" cy="2717299"/>
          </a:xfrm>
          <a:custGeom>
            <a:avLst/>
            <a:gdLst>
              <a:gd name="connsiteX0" fmla="*/ 1663658 w 3039855"/>
              <a:gd name="connsiteY0" fmla="*/ 0 h 2500842"/>
              <a:gd name="connsiteX1" fmla="*/ 2947417 w 3039855"/>
              <a:gd name="connsiteY1" fmla="*/ 605417 h 2500842"/>
              <a:gd name="connsiteX2" fmla="*/ 3039855 w 3039855"/>
              <a:gd name="connsiteY2" fmla="*/ 729032 h 2500842"/>
              <a:gd name="connsiteX3" fmla="*/ 3039855 w 3039855"/>
              <a:gd name="connsiteY3" fmla="*/ 2500842 h 2500842"/>
              <a:gd name="connsiteX4" fmla="*/ 226952 w 3039855"/>
              <a:gd name="connsiteY4" fmla="*/ 2500842 h 2500842"/>
              <a:gd name="connsiteX5" fmla="*/ 155401 w 3039855"/>
              <a:gd name="connsiteY5" fmla="*/ 2366679 h 2500842"/>
              <a:gd name="connsiteX6" fmla="*/ 0 w 3039855"/>
              <a:gd name="connsiteY6" fmla="*/ 1663658 h 2500842"/>
              <a:gd name="connsiteX7" fmla="*/ 1663658 w 3039855"/>
              <a:gd name="connsiteY7" fmla="*/ 0 h 25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pic>
        <p:nvPicPr>
          <p:cNvPr id="7" name="Slika 6" descr="Abstraktna slika svetlobnih pik">
            <a:extLst>
              <a:ext uri="{FF2B5EF4-FFF2-40B4-BE49-F238E27FC236}">
                <a16:creationId xmlns:a16="http://schemas.microsoft.com/office/drawing/2014/main" id="{FE6C54C5-D2F4-48F8-B65E-7506F07BCC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68" r="4773" b="-1"/>
          <a:stretch/>
        </p:blipFill>
        <p:spPr>
          <a:xfrm>
            <a:off x="8055588" y="-3863"/>
            <a:ext cx="4132754" cy="3445946"/>
          </a:xfrm>
          <a:custGeom>
            <a:avLst/>
            <a:gdLst>
              <a:gd name="connsiteX0" fmla="*/ 303228 w 4638368"/>
              <a:gd name="connsiteY0" fmla="*/ 0 h 3867534"/>
              <a:gd name="connsiteX1" fmla="*/ 4638368 w 4638368"/>
              <a:gd name="connsiteY1" fmla="*/ 0 h 3867534"/>
              <a:gd name="connsiteX2" fmla="*/ 4638368 w 4638368"/>
              <a:gd name="connsiteY2" fmla="*/ 2952747 h 3867534"/>
              <a:gd name="connsiteX3" fmla="*/ 4585825 w 4638368"/>
              <a:gd name="connsiteY3" fmla="*/ 3013864 h 3867534"/>
              <a:gd name="connsiteX4" fmla="*/ 2641346 w 4638368"/>
              <a:gd name="connsiteY4" fmla="*/ 3867534 h 3867534"/>
              <a:gd name="connsiteX5" fmla="*/ 0 w 4638368"/>
              <a:gd name="connsiteY5" fmla="*/ 1226188 h 3867534"/>
              <a:gd name="connsiteX6" fmla="*/ 260466 w 4638368"/>
              <a:gd name="connsiteY6" fmla="*/ 81056 h 386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Kolaž je slikarska tehnika, pri kateri podobo </a:t>
            </a:r>
            <a:r>
              <a:rPr lang="sl-SI" sz="2400" dirty="0" smtClean="0"/>
              <a:t>oblikujemo iz </a:t>
            </a:r>
            <a:r>
              <a:rPr lang="sl-SI" sz="2400" dirty="0"/>
              <a:t>različnih koščkov papirja, blaga, lesa, ki jih lepimo na podlago. </a:t>
            </a:r>
            <a:endParaRPr lang="sl-SI" sz="2400" dirty="0" smtClean="0"/>
          </a:p>
          <a:p>
            <a:r>
              <a:rPr lang="sl-SI" sz="2400" dirty="0" smtClean="0"/>
              <a:t>V </a:t>
            </a:r>
            <a:r>
              <a:rPr lang="sl-SI" sz="2400" dirty="0"/>
              <a:t>zgodovini umetnosti najdemo veliko primerov kolaža, to tehniko pogosto uporabljajo tudi sodobni umetniki. </a:t>
            </a:r>
          </a:p>
        </p:txBody>
      </p:sp>
    </p:spTree>
    <p:extLst>
      <p:ext uri="{BB962C8B-B14F-4D97-AF65-F5344CB8AC3E}">
        <p14:creationId xmlns:p14="http://schemas.microsoft.com/office/powerpoint/2010/main" val="291382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55" y="609600"/>
            <a:ext cx="8554473" cy="1456267"/>
          </a:xfrm>
        </p:spPr>
        <p:txBody>
          <a:bodyPr rtlCol="0"/>
          <a:lstStyle/>
          <a:p>
            <a:pPr rtl="0"/>
            <a:r>
              <a:rPr lang="sl-SI" dirty="0" smtClean="0"/>
              <a:t>Virtualni ogled razstave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/>
              <a:t>Sedaj pa te vabim v Cincinnati </a:t>
            </a:r>
            <a:r>
              <a:rPr lang="sl-SI" sz="2400" dirty="0" err="1"/>
              <a:t>Art</a:t>
            </a:r>
            <a:r>
              <a:rPr lang="sl-SI" sz="2400" dirty="0"/>
              <a:t> </a:t>
            </a:r>
            <a:r>
              <a:rPr lang="sl-SI" sz="2400" dirty="0" err="1"/>
              <a:t>Museum</a:t>
            </a:r>
            <a:r>
              <a:rPr lang="sl-SI" sz="2400" dirty="0"/>
              <a:t>, ki se nahaja v Združenih državah Amerike, da si ogledaš razstavo umetnika </a:t>
            </a:r>
            <a:r>
              <a:rPr lang="sl-SI" sz="2400" dirty="0" err="1"/>
              <a:t>Romara</a:t>
            </a:r>
            <a:r>
              <a:rPr lang="sl-SI" sz="2400" dirty="0"/>
              <a:t> </a:t>
            </a:r>
            <a:r>
              <a:rPr lang="sl-SI" sz="2400" dirty="0" err="1"/>
              <a:t>Beardena</a:t>
            </a:r>
            <a:r>
              <a:rPr lang="sl-SI" sz="2400" dirty="0"/>
              <a:t>. </a:t>
            </a:r>
            <a:endParaRPr lang="sl-SI" sz="2400" dirty="0" smtClean="0"/>
          </a:p>
          <a:p>
            <a:r>
              <a:rPr lang="sl-SI" sz="2400" dirty="0" smtClean="0"/>
              <a:t>Naslov razstave </a:t>
            </a:r>
            <a:r>
              <a:rPr lang="sl-SI" sz="2400" dirty="0"/>
              <a:t>je </a:t>
            </a:r>
            <a:r>
              <a:rPr lang="sl-SI" sz="2400" dirty="0" err="1"/>
              <a:t>Something</a:t>
            </a:r>
            <a:r>
              <a:rPr lang="sl-SI" sz="2400" dirty="0"/>
              <a:t> </a:t>
            </a:r>
            <a:r>
              <a:rPr lang="sl-SI" sz="2400" dirty="0" err="1"/>
              <a:t>Over</a:t>
            </a:r>
            <a:r>
              <a:rPr lang="sl-SI" sz="2400" dirty="0"/>
              <a:t> </a:t>
            </a:r>
            <a:r>
              <a:rPr lang="sl-SI" sz="2400" dirty="0" err="1"/>
              <a:t>Something</a:t>
            </a:r>
            <a:r>
              <a:rPr lang="sl-SI" sz="2400" dirty="0"/>
              <a:t> </a:t>
            </a:r>
            <a:r>
              <a:rPr lang="sl-SI" sz="2400" dirty="0" err="1"/>
              <a:t>Else</a:t>
            </a:r>
            <a:r>
              <a:rPr lang="sl-SI" sz="2400" dirty="0" smtClean="0"/>
              <a:t>.</a:t>
            </a:r>
          </a:p>
          <a:p>
            <a:r>
              <a:rPr lang="sl-SI" sz="2400" dirty="0" smtClean="0"/>
              <a:t>Vstop </a:t>
            </a:r>
            <a:r>
              <a:rPr lang="sl-SI" sz="2400" dirty="0"/>
              <a:t>v galerijo je možen na spodnji povezavi. Najprej klikni na povezavo, nato poišči 2. posnetek na strani, kjer piše </a:t>
            </a:r>
            <a:r>
              <a:rPr lang="sl-SI" sz="2400" dirty="0" err="1"/>
              <a:t>Watch</a:t>
            </a:r>
            <a:r>
              <a:rPr lang="sl-SI" sz="2400" dirty="0"/>
              <a:t> </a:t>
            </a:r>
            <a:r>
              <a:rPr lang="sl-SI" sz="2400" dirty="0" err="1"/>
              <a:t>and</a:t>
            </a:r>
            <a:r>
              <a:rPr lang="sl-SI" sz="2400" dirty="0"/>
              <a:t> </a:t>
            </a:r>
            <a:r>
              <a:rPr lang="sl-SI" sz="2400" dirty="0" err="1"/>
              <a:t>Enjoy</a:t>
            </a:r>
            <a:r>
              <a:rPr lang="sl-SI" sz="2400" dirty="0" smtClean="0"/>
              <a:t>.</a:t>
            </a:r>
          </a:p>
          <a:p>
            <a:pPr marL="0" indent="0">
              <a:buNone/>
            </a:pPr>
            <a:endParaRPr lang="sl-SI" sz="2400" dirty="0" smtClean="0"/>
          </a:p>
          <a:p>
            <a:r>
              <a:rPr lang="sl-SI" sz="2400" dirty="0">
                <a:hlinkClick r:id="rId3"/>
              </a:rPr>
              <a:t>https://www.cincinnatiartmuseum.org/art/exhibitions/romare-bearden</a:t>
            </a:r>
            <a:r>
              <a:rPr lang="sl-SI" sz="2400" dirty="0" smtClean="0">
                <a:hlinkClick r:id="rId3"/>
              </a:rPr>
              <a:t>/</a:t>
            </a:r>
            <a:endParaRPr lang="sl-SI" sz="2400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2939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za vsebino 3" descr="Nočno nebo z gorami na obzorju">
            <a:extLst>
              <a:ext uri="{FF2B5EF4-FFF2-40B4-BE49-F238E27FC236}">
                <a16:creationId xmlns:a16="http://schemas.microsoft.com/office/drawing/2014/main" id="{2739CFE1-3E46-48B5-9BDB-769492BA7A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4555" b="4555"/>
          <a:stretch/>
        </p:blipFill>
        <p:spPr>
          <a:xfrm>
            <a:off x="-600" y="-1226"/>
            <a:ext cx="12193200" cy="6860452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6090347" y="706999"/>
                </a:moveTo>
                <a:cubicBezTo>
                  <a:pt x="4588386" y="706999"/>
                  <a:pt x="3370806" y="1924579"/>
                  <a:pt x="3370806" y="3426541"/>
                </a:cubicBezTo>
                <a:cubicBezTo>
                  <a:pt x="3370806" y="4928503"/>
                  <a:pt x="4588386" y="6146083"/>
                  <a:pt x="6090347" y="6146083"/>
                </a:cubicBezTo>
                <a:cubicBezTo>
                  <a:pt x="7592308" y="6146083"/>
                  <a:pt x="8809888" y="4928503"/>
                  <a:pt x="8809888" y="3426541"/>
                </a:cubicBezTo>
                <a:cubicBezTo>
                  <a:pt x="8809888" y="1924579"/>
                  <a:pt x="7592308" y="706999"/>
                  <a:pt x="6090347" y="706999"/>
                </a:cubicBezTo>
                <a:close/>
                <a:moveTo>
                  <a:pt x="6082303" y="247854"/>
                </a:moveTo>
                <a:cubicBezTo>
                  <a:pt x="7836802" y="247854"/>
                  <a:pt x="9259104" y="1671227"/>
                  <a:pt x="9259104" y="3427045"/>
                </a:cubicBezTo>
                <a:cubicBezTo>
                  <a:pt x="9259104" y="5182864"/>
                  <a:pt x="7836802" y="6606237"/>
                  <a:pt x="6082303" y="6606237"/>
                </a:cubicBezTo>
                <a:cubicBezTo>
                  <a:pt x="4327804" y="6606237"/>
                  <a:pt x="2905502" y="5182864"/>
                  <a:pt x="2905502" y="3427045"/>
                </a:cubicBezTo>
                <a:cubicBezTo>
                  <a:pt x="2905502" y="1671227"/>
                  <a:pt x="4327804" y="247854"/>
                  <a:pt x="6082303" y="247854"/>
                </a:cubicBezTo>
                <a:close/>
                <a:moveTo>
                  <a:pt x="956025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60255" y="6858000"/>
                </a:lnTo>
                <a:lnTo>
                  <a:pt x="9704262" y="6706843"/>
                </a:lnTo>
                <a:cubicBezTo>
                  <a:pt x="10490530" y="5841105"/>
                  <a:pt x="10969748" y="4691058"/>
                  <a:pt x="10969748" y="3428999"/>
                </a:cubicBezTo>
                <a:cubicBezTo>
                  <a:pt x="10969748" y="2166941"/>
                  <a:pt x="10490530" y="1016894"/>
                  <a:pt x="9704262" y="151155"/>
                </a:cubicBezTo>
                <a:close/>
                <a:moveTo>
                  <a:pt x="7947654" y="0"/>
                </a:moveTo>
                <a:lnTo>
                  <a:pt x="8099035" y="0"/>
                </a:lnTo>
                <a:lnTo>
                  <a:pt x="8158569" y="34257"/>
                </a:lnTo>
                <a:cubicBezTo>
                  <a:pt x="9305381" y="731601"/>
                  <a:pt x="10071441" y="1993601"/>
                  <a:pt x="10071441" y="3434659"/>
                </a:cubicBezTo>
                <a:cubicBezTo>
                  <a:pt x="10071441" y="4875717"/>
                  <a:pt x="9305381" y="6137716"/>
                  <a:pt x="8158569" y="6835060"/>
                </a:cubicBezTo>
                <a:lnTo>
                  <a:pt x="8118703" y="6858000"/>
                </a:lnTo>
                <a:lnTo>
                  <a:pt x="7923440" y="6858000"/>
                </a:lnTo>
                <a:lnTo>
                  <a:pt x="7938929" y="6850061"/>
                </a:lnTo>
                <a:cubicBezTo>
                  <a:pt x="9153123" y="6189975"/>
                  <a:pt x="9977382" y="4902579"/>
                  <a:pt x="9977382" y="3422520"/>
                </a:cubicBezTo>
                <a:cubicBezTo>
                  <a:pt x="9977382" y="2009739"/>
                  <a:pt x="9226353" y="772500"/>
                  <a:pt x="8102044" y="88839"/>
                </a:cubicBezTo>
                <a:close/>
                <a:moveTo>
                  <a:pt x="4097777" y="0"/>
                </a:moveTo>
                <a:lnTo>
                  <a:pt x="4216953" y="0"/>
                </a:lnTo>
                <a:lnTo>
                  <a:pt x="4062563" y="88839"/>
                </a:lnTo>
                <a:cubicBezTo>
                  <a:pt x="2938253" y="772500"/>
                  <a:pt x="2187224" y="2009739"/>
                  <a:pt x="2187224" y="3422520"/>
                </a:cubicBezTo>
                <a:cubicBezTo>
                  <a:pt x="2187224" y="4902579"/>
                  <a:pt x="3011483" y="6189975"/>
                  <a:pt x="4225677" y="6850061"/>
                </a:cubicBezTo>
                <a:lnTo>
                  <a:pt x="4241167" y="6858000"/>
                </a:lnTo>
                <a:lnTo>
                  <a:pt x="4078110" y="6858000"/>
                </a:lnTo>
                <a:lnTo>
                  <a:pt x="4038243" y="6835060"/>
                </a:lnTo>
                <a:cubicBezTo>
                  <a:pt x="2891431" y="6137716"/>
                  <a:pt x="2125371" y="4875717"/>
                  <a:pt x="2125371" y="3434659"/>
                </a:cubicBezTo>
                <a:cubicBezTo>
                  <a:pt x="2125371" y="1993601"/>
                  <a:pt x="2891431" y="731601"/>
                  <a:pt x="4038243" y="34257"/>
                </a:cubicBezTo>
                <a:close/>
                <a:moveTo>
                  <a:pt x="0" y="0"/>
                </a:moveTo>
                <a:lnTo>
                  <a:pt x="2636555" y="0"/>
                </a:lnTo>
                <a:lnTo>
                  <a:pt x="2492551" y="151155"/>
                </a:lnTo>
                <a:cubicBezTo>
                  <a:pt x="1706282" y="1016894"/>
                  <a:pt x="1227064" y="2166941"/>
                  <a:pt x="1227064" y="3428999"/>
                </a:cubicBezTo>
                <a:cubicBezTo>
                  <a:pt x="1227064" y="4691058"/>
                  <a:pt x="1706282" y="5841105"/>
                  <a:pt x="2492551" y="6706843"/>
                </a:cubicBezTo>
                <a:lnTo>
                  <a:pt x="2636557" y="6858000"/>
                </a:lnTo>
                <a:lnTo>
                  <a:pt x="0" y="6858000"/>
                </a:lnTo>
                <a:close/>
              </a:path>
            </a:pathLst>
          </a:custGeom>
          <a:ln w="60325" cmpd="dbl">
            <a:solidFill>
              <a:schemeClr val="tx1">
                <a:alpha val="40000"/>
              </a:schemeClr>
            </a:solidFill>
          </a:ln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44E241E-3110-4B1C-B9B0-F17B90FE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903" y="766283"/>
            <a:ext cx="7390680" cy="12784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/>
            <a:r>
              <a:rPr lang="sl-SI" dirty="0" smtClean="0"/>
              <a:t>izdelek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2"/>
          </p:nvPr>
        </p:nvSpPr>
        <p:spPr>
          <a:xfrm>
            <a:off x="2033195" y="1882589"/>
            <a:ext cx="8784032" cy="3908612"/>
          </a:xfrm>
        </p:spPr>
        <p:txBody>
          <a:bodyPr>
            <a:noAutofit/>
          </a:bodyPr>
          <a:lstStyle/>
          <a:p>
            <a:r>
              <a:rPr lang="sl-SI" sz="2400" dirty="0"/>
              <a:t>Si že dobil kakšen navdih za tvojo nalogo? Danes boš lepil koščke na podlago tako, da boš ustvaril kolaž, ki bo predstavljal </a:t>
            </a:r>
            <a:r>
              <a:rPr lang="sl-SI" sz="2400" dirty="0" smtClean="0"/>
              <a:t>pomlad. </a:t>
            </a:r>
          </a:p>
          <a:p>
            <a:r>
              <a:rPr lang="sl-SI" sz="2400" dirty="0" smtClean="0"/>
              <a:t>Lahko </a:t>
            </a:r>
            <a:r>
              <a:rPr lang="sl-SI" sz="2400" dirty="0"/>
              <a:t>uporabiš časopisni papir, revije, koščke blaga ali volne. Najprej si sestavi motiv, in ko boš z njim zadovoljen, ga prilepi na podlago. Podobo lahko dopolniš tudi s flomastri. </a:t>
            </a:r>
          </a:p>
        </p:txBody>
      </p:sp>
    </p:spTree>
    <p:extLst>
      <p:ext uri="{BB962C8B-B14F-4D97-AF65-F5344CB8AC3E}">
        <p14:creationId xmlns:p14="http://schemas.microsoft.com/office/powerpoint/2010/main" val="197482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Ustvaril boš svoj fantazijski kolaž, v katerem naj bo glavna tema, oziroma likovni motiv, </a:t>
            </a:r>
            <a:r>
              <a:rPr lang="sl-SI" sz="2400" dirty="0" smtClean="0"/>
              <a:t>pomlad. </a:t>
            </a:r>
            <a:endParaRPr lang="sl-SI" sz="2400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Kriteriji: </a:t>
            </a:r>
            <a:endParaRPr lang="sl-SI" sz="2400" dirty="0" smtClean="0"/>
          </a:p>
          <a:p>
            <a:pPr marL="0" indent="0">
              <a:buNone/>
            </a:pPr>
            <a:r>
              <a:rPr lang="sl-SI" sz="2400" dirty="0" smtClean="0"/>
              <a:t>• </a:t>
            </a:r>
            <a:r>
              <a:rPr lang="sl-SI" sz="2400" dirty="0"/>
              <a:t>Natančnost pri rezanju in lepljenju </a:t>
            </a:r>
            <a:endParaRPr lang="sl-SI" sz="2400" dirty="0" smtClean="0"/>
          </a:p>
          <a:p>
            <a:pPr marL="0" indent="0">
              <a:buNone/>
            </a:pPr>
            <a:r>
              <a:rPr lang="sl-SI" sz="2400" dirty="0" smtClean="0"/>
              <a:t>• </a:t>
            </a:r>
            <a:r>
              <a:rPr lang="sl-SI" sz="2400" dirty="0"/>
              <a:t>Zapolnitev celega prostora </a:t>
            </a:r>
            <a:endParaRPr lang="sl-SI" sz="2400" dirty="0" smtClean="0"/>
          </a:p>
          <a:p>
            <a:pPr marL="0" indent="0">
              <a:buNone/>
            </a:pPr>
            <a:r>
              <a:rPr lang="sl-SI" sz="2400" dirty="0" smtClean="0"/>
              <a:t>• </a:t>
            </a:r>
            <a:r>
              <a:rPr lang="sl-SI" sz="2400" dirty="0"/>
              <a:t>Prepoznaven </a:t>
            </a:r>
            <a:r>
              <a:rPr lang="sl-SI" sz="2400" dirty="0" smtClean="0"/>
              <a:t>motiv</a:t>
            </a:r>
          </a:p>
          <a:p>
            <a:pPr marL="0" indent="0">
              <a:buNone/>
            </a:pPr>
            <a:r>
              <a:rPr lang="sl-SI" sz="2400" dirty="0" smtClean="0"/>
              <a:t>• </a:t>
            </a:r>
            <a:r>
              <a:rPr lang="sl-SI" sz="2400" dirty="0"/>
              <a:t>Izvirnost</a:t>
            </a:r>
          </a:p>
        </p:txBody>
      </p:sp>
    </p:spTree>
    <p:extLst>
      <p:ext uri="{BB962C8B-B14F-4D97-AF65-F5344CB8AC3E}">
        <p14:creationId xmlns:p14="http://schemas.microsoft.com/office/powerpoint/2010/main" val="300672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3830" y="0"/>
            <a:ext cx="10131425" cy="1456267"/>
          </a:xfrm>
        </p:spPr>
        <p:txBody>
          <a:bodyPr/>
          <a:lstStyle/>
          <a:p>
            <a:r>
              <a:rPr lang="sl-SI" dirty="0" smtClean="0"/>
              <a:t>Kaj potrebujemo za delo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373830" y="968188"/>
            <a:ext cx="5307306" cy="4823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dirty="0" smtClean="0"/>
              <a:t>-  prazen </a:t>
            </a:r>
            <a:r>
              <a:rPr lang="sl-SI" sz="2400" dirty="0"/>
              <a:t>list</a:t>
            </a:r>
            <a:r>
              <a:rPr lang="sl-SI" sz="2400" dirty="0" smtClean="0"/>
              <a:t>,</a:t>
            </a:r>
          </a:p>
          <a:p>
            <a:pPr marL="0" indent="0">
              <a:buNone/>
            </a:pPr>
            <a:r>
              <a:rPr lang="sl-SI" sz="2400" dirty="0" smtClean="0"/>
              <a:t> </a:t>
            </a:r>
            <a:r>
              <a:rPr lang="sl-SI" sz="2400" dirty="0"/>
              <a:t>- podlaga, </a:t>
            </a:r>
            <a:endParaRPr lang="sl-SI" sz="2400" dirty="0" smtClean="0"/>
          </a:p>
          <a:p>
            <a:pPr>
              <a:buFontTx/>
              <a:buChar char="-"/>
            </a:pPr>
            <a:r>
              <a:rPr lang="sl-SI" sz="2400" dirty="0" smtClean="0"/>
              <a:t>reklamni </a:t>
            </a:r>
            <a:r>
              <a:rPr lang="sl-SI" sz="2400" dirty="0"/>
              <a:t>papir</a:t>
            </a:r>
            <a:r>
              <a:rPr lang="sl-SI" sz="2400" dirty="0" smtClean="0"/>
              <a:t>,</a:t>
            </a:r>
          </a:p>
          <a:p>
            <a:pPr>
              <a:buFontTx/>
              <a:buChar char="-"/>
            </a:pPr>
            <a:r>
              <a:rPr lang="sl-SI" sz="2400" dirty="0" smtClean="0"/>
              <a:t>časopis</a:t>
            </a:r>
            <a:r>
              <a:rPr lang="sl-SI" sz="2400" dirty="0"/>
              <a:t>, </a:t>
            </a:r>
            <a:endParaRPr lang="sl-SI" sz="2400" dirty="0" smtClean="0"/>
          </a:p>
          <a:p>
            <a:pPr>
              <a:buFontTx/>
              <a:buChar char="-"/>
            </a:pPr>
            <a:r>
              <a:rPr lang="sl-SI" sz="2400" dirty="0" smtClean="0"/>
              <a:t>revije</a:t>
            </a:r>
            <a:r>
              <a:rPr lang="sl-SI" sz="2400" dirty="0"/>
              <a:t>, </a:t>
            </a:r>
            <a:endParaRPr lang="sl-SI" sz="2400" dirty="0" smtClean="0"/>
          </a:p>
          <a:p>
            <a:pPr>
              <a:buFontTx/>
              <a:buChar char="-"/>
            </a:pPr>
            <a:r>
              <a:rPr lang="sl-SI" sz="2400" dirty="0" smtClean="0"/>
              <a:t>škarje</a:t>
            </a:r>
            <a:r>
              <a:rPr lang="sl-SI" sz="2400" dirty="0"/>
              <a:t>, </a:t>
            </a:r>
            <a:endParaRPr lang="sl-SI" sz="2400" dirty="0" smtClean="0"/>
          </a:p>
          <a:p>
            <a:pPr>
              <a:buFontTx/>
              <a:buChar char="-"/>
            </a:pPr>
            <a:r>
              <a:rPr lang="sl-SI" sz="2400" dirty="0" smtClean="0"/>
              <a:t>lepilo</a:t>
            </a:r>
            <a:r>
              <a:rPr lang="sl-SI" sz="2400" dirty="0"/>
              <a:t>, </a:t>
            </a:r>
            <a:endParaRPr lang="sl-SI" sz="2400" dirty="0" smtClean="0"/>
          </a:p>
          <a:p>
            <a:pPr>
              <a:buFontTx/>
              <a:buChar char="-"/>
            </a:pPr>
            <a:r>
              <a:rPr lang="sl-SI" sz="2400" dirty="0" smtClean="0"/>
              <a:t>flomastre,</a:t>
            </a:r>
          </a:p>
          <a:p>
            <a:pPr>
              <a:buFontTx/>
              <a:buChar char="-"/>
            </a:pPr>
            <a:r>
              <a:rPr lang="sl-SI" sz="2400" dirty="0" smtClean="0"/>
              <a:t> </a:t>
            </a:r>
            <a:r>
              <a:rPr lang="sl-SI" sz="2400" dirty="0"/>
              <a:t>različno blago, tkanine, </a:t>
            </a:r>
            <a:endParaRPr lang="sl-SI" sz="2400" dirty="0" smtClean="0"/>
          </a:p>
          <a:p>
            <a:pPr>
              <a:buFontTx/>
              <a:buChar char="-"/>
            </a:pPr>
            <a:r>
              <a:rPr lang="sl-SI" sz="2400" dirty="0" smtClean="0"/>
              <a:t>preja</a:t>
            </a:r>
            <a:r>
              <a:rPr lang="sl-SI" sz="2400" dirty="0"/>
              <a:t>, volna, ...</a:t>
            </a:r>
          </a:p>
        </p:txBody>
      </p:sp>
    </p:spTree>
    <p:extLst>
      <p:ext uri="{BB962C8B-B14F-4D97-AF65-F5344CB8AC3E}">
        <p14:creationId xmlns:p14="http://schemas.microsoft.com/office/powerpoint/2010/main" val="3410070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Nekaj idej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235" y="731286"/>
            <a:ext cx="2591025" cy="179847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970" y="426049"/>
            <a:ext cx="4015846" cy="301323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70" y="2757430"/>
            <a:ext cx="3255546" cy="25910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4043" y="2873805"/>
            <a:ext cx="2133600" cy="21431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6257" y="4352925"/>
            <a:ext cx="1819275" cy="250507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5741" y="3841068"/>
            <a:ext cx="3668969" cy="260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96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no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5274BF-C111-4B7A-8D90-F7666D37C131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16c05727-aa75-4e4a-9b5f-8a80a1165891"/>
    <ds:schemaRef ds:uri="http://purl.org/dc/terms/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0F1DF1E-36E3-406C-8CF7-DB13BB6470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10845B-7F19-4A9A-BEE4-BEF0501E1A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Prihodnost nebo – načrt</Template>
  <TotalTime>0</TotalTime>
  <Words>257</Words>
  <Application>Microsoft Office PowerPoint</Application>
  <PresentationFormat>Širokozaslonsko</PresentationFormat>
  <Paragraphs>36</Paragraphs>
  <Slides>7</Slides>
  <Notes>4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Nebesno</vt:lpstr>
      <vt:lpstr>Likovna umetnost</vt:lpstr>
      <vt:lpstr>KAJ JE KOLAŽ? </vt:lpstr>
      <vt:lpstr>Virtualni ogled razstave</vt:lpstr>
      <vt:lpstr>izdelek</vt:lpstr>
      <vt:lpstr>PowerPointova predstavitev</vt:lpstr>
      <vt:lpstr>Kaj potrebujemo za delo</vt:lpstr>
      <vt:lpstr>Nekaj idej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2020-05-21T06:48:18Z</dcterms:created>
  <dcterms:modified xsi:type="dcterms:W3CDTF">2020-05-21T12:25:45Z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